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5" r:id="rId6"/>
    <p:sldId id="266" r:id="rId7"/>
    <p:sldId id="268" r:id="rId8"/>
    <p:sldId id="269" r:id="rId9"/>
  </p:sldIdLst>
  <p:sldSz cx="12192000" cy="6858000"/>
  <p:notesSz cx="12192000"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24660" y="1822069"/>
            <a:ext cx="9742678" cy="1788795"/>
          </a:xfrm>
          <a:prstGeom prst="rect">
            <a:avLst/>
          </a:prstGeom>
        </p:spPr>
        <p:txBody>
          <a:bodyPr wrap="square" lIns="0" tIns="0" rIns="0" bIns="0">
            <a:spAutoFit/>
          </a:bodyPr>
          <a:lstStyle>
            <a:lvl1pPr>
              <a:defRPr sz="6000" b="0" i="0">
                <a:solidFill>
                  <a:srgbClr val="2D75B6"/>
                </a:solidFill>
                <a:latin typeface="Calibri Light"/>
                <a:cs typeface="Calibri Ligh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2D75B6"/>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2D75B6"/>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2D75B6"/>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1999" cy="6857996"/>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916939" y="476377"/>
            <a:ext cx="10358120" cy="914400"/>
          </a:xfrm>
          <a:prstGeom prst="rect">
            <a:avLst/>
          </a:prstGeom>
        </p:spPr>
        <p:txBody>
          <a:bodyPr wrap="square" lIns="0" tIns="0" rIns="0" bIns="0">
            <a:spAutoFit/>
          </a:bodyPr>
          <a:lstStyle>
            <a:lvl1pPr>
              <a:defRPr sz="4400" b="0" i="0">
                <a:solidFill>
                  <a:srgbClr val="2D75B6"/>
                </a:solidFill>
                <a:latin typeface="Calibri Light"/>
                <a:cs typeface="Calibri Light"/>
              </a:defRPr>
            </a:lvl1pPr>
          </a:lstStyle>
          <a:p>
            <a:endParaRPr/>
          </a:p>
        </p:txBody>
      </p:sp>
      <p:sp>
        <p:nvSpPr>
          <p:cNvPr id="3" name="Holder 3"/>
          <p:cNvSpPr>
            <a:spLocks noGrp="1"/>
          </p:cNvSpPr>
          <p:nvPr>
            <p:ph type="body" idx="1"/>
          </p:nvPr>
        </p:nvSpPr>
        <p:spPr>
          <a:xfrm>
            <a:off x="480948" y="1701546"/>
            <a:ext cx="11230102" cy="200278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youtube.com/watch?v=C833cA1yKng&amp;amp;list=PLV3x6ThtYr7RyeB-M6j2hOs70oOwgCoJ0&amp;amp;index=1&amp;amp;t=1s"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jp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jpg"/><Relationship Id="rId5" Type="http://schemas.openxmlformats.org/officeDocument/2006/relationships/image" Target="../media/image10.jp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t.wikipedia.org/wiki/Omicidio_di_Giuseppe_Di_Matte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entieriselvaggi.it/lake-como-film-festival-sentieriselvaggi-intervista-grassadonia-e-piazza/" TargetMode="External"/><Relationship Id="rId2" Type="http://schemas.openxmlformats.org/officeDocument/2006/relationships/hyperlink" Target="https://www.youtube.com/watch?v=MWfRWXGE1UY&amp;list=PLV3x6ThtYr7RyeB-M6j2hOs70oOwgCoJ0&amp;index=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0" rIns="0" bIns="0" rtlCol="0">
            <a:spAutoFit/>
          </a:bodyPr>
          <a:lstStyle/>
          <a:p>
            <a:pPr marL="4920615" algn="ctr">
              <a:lnSpc>
                <a:spcPts val="6840"/>
              </a:lnSpc>
            </a:pPr>
            <a:r>
              <a:rPr spc="-40" dirty="0"/>
              <a:t>SICILIAN</a:t>
            </a:r>
            <a:r>
              <a:rPr spc="-190" dirty="0"/>
              <a:t> </a:t>
            </a:r>
            <a:r>
              <a:rPr spc="-55" dirty="0"/>
              <a:t>GHOST</a:t>
            </a:r>
          </a:p>
          <a:p>
            <a:pPr marL="4920615" algn="ctr">
              <a:lnSpc>
                <a:spcPts val="6840"/>
              </a:lnSpc>
            </a:pPr>
            <a:r>
              <a:rPr spc="-100" dirty="0"/>
              <a:t>STORY</a:t>
            </a:r>
          </a:p>
        </p:txBody>
      </p:sp>
      <p:sp>
        <p:nvSpPr>
          <p:cNvPr id="3" name="object 3"/>
          <p:cNvSpPr txBox="1"/>
          <p:nvPr/>
        </p:nvSpPr>
        <p:spPr>
          <a:xfrm>
            <a:off x="6648704" y="4338066"/>
            <a:ext cx="3810635" cy="647700"/>
          </a:xfrm>
          <a:prstGeom prst="rect">
            <a:avLst/>
          </a:prstGeom>
        </p:spPr>
        <p:txBody>
          <a:bodyPr vert="horz" wrap="square" lIns="0" tIns="0" rIns="0" bIns="0" rtlCol="0">
            <a:spAutoFit/>
          </a:bodyPr>
          <a:lstStyle/>
          <a:p>
            <a:pPr marL="12700">
              <a:lnSpc>
                <a:spcPct val="100000"/>
              </a:lnSpc>
            </a:pPr>
            <a:r>
              <a:rPr sz="4000" b="0" i="1" spc="-40" dirty="0">
                <a:solidFill>
                  <a:srgbClr val="2D75B6"/>
                </a:solidFill>
                <a:latin typeface="Calibri Light"/>
                <a:cs typeface="Calibri Light"/>
              </a:rPr>
              <a:t>materiale</a:t>
            </a:r>
            <a:r>
              <a:rPr sz="4000" b="0" i="1" spc="-130" dirty="0">
                <a:solidFill>
                  <a:srgbClr val="2D75B6"/>
                </a:solidFill>
                <a:latin typeface="Calibri Light"/>
                <a:cs typeface="Calibri Light"/>
              </a:rPr>
              <a:t> </a:t>
            </a:r>
            <a:r>
              <a:rPr sz="4000" b="0" i="1" spc="-35" dirty="0">
                <a:solidFill>
                  <a:srgbClr val="2D75B6"/>
                </a:solidFill>
                <a:latin typeface="Calibri Light"/>
                <a:cs typeface="Calibri Light"/>
              </a:rPr>
              <a:t>didattico</a:t>
            </a:r>
            <a:endParaRPr sz="4000">
              <a:latin typeface="Calibri Light"/>
              <a:cs typeface="Calibri Light"/>
            </a:endParaRPr>
          </a:p>
        </p:txBody>
      </p:sp>
      <p:sp>
        <p:nvSpPr>
          <p:cNvPr id="4" name="object 4"/>
          <p:cNvSpPr/>
          <p:nvPr/>
        </p:nvSpPr>
        <p:spPr>
          <a:xfrm>
            <a:off x="637031" y="553253"/>
            <a:ext cx="4108205" cy="586827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7463" y="49021"/>
            <a:ext cx="6138545" cy="914400"/>
          </a:xfrm>
          <a:prstGeom prst="rect">
            <a:avLst/>
          </a:prstGeom>
        </p:spPr>
        <p:txBody>
          <a:bodyPr vert="horz" wrap="square" lIns="0" tIns="0" rIns="0" bIns="0" rtlCol="0">
            <a:spAutoFit/>
          </a:bodyPr>
          <a:lstStyle/>
          <a:p>
            <a:pPr marL="12700">
              <a:lnSpc>
                <a:spcPct val="100000"/>
              </a:lnSpc>
            </a:pPr>
            <a:r>
              <a:rPr sz="6000" spc="-60" dirty="0"/>
              <a:t>Informazioni </a:t>
            </a:r>
            <a:r>
              <a:rPr sz="6000" spc="-30" dirty="0"/>
              <a:t>sul</a:t>
            </a:r>
            <a:r>
              <a:rPr sz="6000" spc="-160" dirty="0"/>
              <a:t> </a:t>
            </a:r>
            <a:r>
              <a:rPr sz="6000" spc="-15" dirty="0"/>
              <a:t>film</a:t>
            </a:r>
            <a:endParaRPr sz="6000"/>
          </a:p>
        </p:txBody>
      </p:sp>
      <p:sp>
        <p:nvSpPr>
          <p:cNvPr id="3" name="object 3"/>
          <p:cNvSpPr/>
          <p:nvPr/>
        </p:nvSpPr>
        <p:spPr>
          <a:xfrm>
            <a:off x="353568" y="3887763"/>
            <a:ext cx="4091940" cy="2921381"/>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48640" y="4082796"/>
            <a:ext cx="3521964" cy="2351531"/>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9898380" y="5167908"/>
            <a:ext cx="1807464" cy="1636649"/>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0093452" y="5362955"/>
            <a:ext cx="1237488" cy="1066800"/>
          </a:xfrm>
          <a:prstGeom prst="rect">
            <a:avLst/>
          </a:prstGeom>
          <a:blipFill>
            <a:blip r:embed="rId5" cstate="print"/>
            <a:stretch>
              <a:fillRect/>
            </a:stretch>
          </a:blipFill>
        </p:spPr>
        <p:txBody>
          <a:bodyPr wrap="square" lIns="0" tIns="0" rIns="0" bIns="0" rtlCol="0"/>
          <a:lstStyle/>
          <a:p>
            <a:endParaRPr/>
          </a:p>
        </p:txBody>
      </p:sp>
      <p:sp>
        <p:nvSpPr>
          <p:cNvPr id="7" name="object 7"/>
          <p:cNvSpPr txBox="1"/>
          <p:nvPr/>
        </p:nvSpPr>
        <p:spPr>
          <a:xfrm>
            <a:off x="537463" y="1246378"/>
            <a:ext cx="10659745" cy="5146675"/>
          </a:xfrm>
          <a:prstGeom prst="rect">
            <a:avLst/>
          </a:prstGeom>
        </p:spPr>
        <p:txBody>
          <a:bodyPr vert="horz" wrap="square" lIns="0" tIns="0" rIns="0" bIns="0" rtlCol="0">
            <a:spAutoFit/>
          </a:bodyPr>
          <a:lstStyle/>
          <a:p>
            <a:pPr marL="12700" algn="just">
              <a:lnSpc>
                <a:spcPct val="100000"/>
              </a:lnSpc>
            </a:pPr>
            <a:r>
              <a:rPr sz="1900" b="1" spc="-10" dirty="0">
                <a:latin typeface="Calibri"/>
                <a:cs typeface="Calibri"/>
              </a:rPr>
              <a:t>Regia</a:t>
            </a:r>
            <a:r>
              <a:rPr sz="1900" spc="-10" dirty="0">
                <a:latin typeface="Calibri"/>
                <a:cs typeface="Calibri"/>
              </a:rPr>
              <a:t>: </a:t>
            </a:r>
            <a:r>
              <a:rPr sz="1900" spc="-15" dirty="0">
                <a:latin typeface="Calibri"/>
                <a:cs typeface="Calibri"/>
              </a:rPr>
              <a:t>Fabio </a:t>
            </a:r>
            <a:r>
              <a:rPr sz="1900" spc="-10" dirty="0">
                <a:latin typeface="Calibri"/>
                <a:cs typeface="Calibri"/>
              </a:rPr>
              <a:t>Grassadonia, </a:t>
            </a:r>
            <a:r>
              <a:rPr sz="1900" spc="-15" dirty="0">
                <a:latin typeface="Calibri"/>
                <a:cs typeface="Calibri"/>
              </a:rPr>
              <a:t>Antonio</a:t>
            </a:r>
            <a:r>
              <a:rPr sz="1900" spc="75" dirty="0">
                <a:latin typeface="Calibri"/>
                <a:cs typeface="Calibri"/>
              </a:rPr>
              <a:t> </a:t>
            </a:r>
            <a:r>
              <a:rPr sz="1900" spc="-10" dirty="0">
                <a:latin typeface="Calibri"/>
                <a:cs typeface="Calibri"/>
              </a:rPr>
              <a:t>Piazza</a:t>
            </a:r>
            <a:endParaRPr sz="1900">
              <a:latin typeface="Calibri"/>
              <a:cs typeface="Calibri"/>
            </a:endParaRPr>
          </a:p>
          <a:p>
            <a:pPr marL="12700" algn="just">
              <a:lnSpc>
                <a:spcPct val="100000"/>
              </a:lnSpc>
              <a:spcBef>
                <a:spcPts val="540"/>
              </a:spcBef>
            </a:pPr>
            <a:r>
              <a:rPr sz="1900" b="1" spc="-10" dirty="0">
                <a:latin typeface="Calibri"/>
                <a:cs typeface="Calibri"/>
              </a:rPr>
              <a:t>Cast</a:t>
            </a:r>
            <a:r>
              <a:rPr sz="1900" spc="-10" dirty="0">
                <a:latin typeface="Calibri"/>
                <a:cs typeface="Calibri"/>
              </a:rPr>
              <a:t>: </a:t>
            </a:r>
            <a:r>
              <a:rPr sz="1900" spc="-5" dirty="0">
                <a:latin typeface="Calibri"/>
                <a:cs typeface="Calibri"/>
              </a:rPr>
              <a:t>Julia </a:t>
            </a:r>
            <a:r>
              <a:rPr sz="1900" spc="-15" dirty="0">
                <a:latin typeface="Calibri"/>
                <a:cs typeface="Calibri"/>
              </a:rPr>
              <a:t>Jedlikowska, </a:t>
            </a:r>
            <a:r>
              <a:rPr sz="1900" spc="-5" dirty="0">
                <a:latin typeface="Calibri"/>
                <a:cs typeface="Calibri"/>
              </a:rPr>
              <a:t>Gaetano </a:t>
            </a:r>
            <a:r>
              <a:rPr sz="1900" spc="-10" dirty="0">
                <a:latin typeface="Calibri"/>
                <a:cs typeface="Calibri"/>
              </a:rPr>
              <a:t>Fernandez, Corinne </a:t>
            </a:r>
            <a:r>
              <a:rPr sz="1900" spc="-5" dirty="0">
                <a:latin typeface="Calibri"/>
                <a:cs typeface="Calibri"/>
              </a:rPr>
              <a:t>Musallari, </a:t>
            </a:r>
            <a:r>
              <a:rPr sz="1900" spc="-10" dirty="0">
                <a:latin typeface="Calibri"/>
                <a:cs typeface="Calibri"/>
              </a:rPr>
              <a:t>Andrea</a:t>
            </a:r>
            <a:r>
              <a:rPr sz="1900" spc="220" dirty="0">
                <a:latin typeface="Calibri"/>
                <a:cs typeface="Calibri"/>
              </a:rPr>
              <a:t> </a:t>
            </a:r>
            <a:r>
              <a:rPr sz="1900" spc="-20" dirty="0">
                <a:latin typeface="Calibri"/>
                <a:cs typeface="Calibri"/>
              </a:rPr>
              <a:t>Falzone</a:t>
            </a:r>
            <a:endParaRPr sz="1900">
              <a:latin typeface="Calibri"/>
              <a:cs typeface="Calibri"/>
            </a:endParaRPr>
          </a:p>
          <a:p>
            <a:pPr marL="12700" algn="just">
              <a:lnSpc>
                <a:spcPct val="100000"/>
              </a:lnSpc>
              <a:spcBef>
                <a:spcPts val="555"/>
              </a:spcBef>
            </a:pPr>
            <a:r>
              <a:rPr sz="1900" b="1" spc="-5" dirty="0">
                <a:latin typeface="Calibri"/>
                <a:cs typeface="Calibri"/>
              </a:rPr>
              <a:t>Sinossi</a:t>
            </a:r>
            <a:endParaRPr sz="1900">
              <a:latin typeface="Calibri"/>
              <a:cs typeface="Calibri"/>
            </a:endParaRPr>
          </a:p>
          <a:p>
            <a:pPr marL="12700" algn="just">
              <a:lnSpc>
                <a:spcPct val="100000"/>
              </a:lnSpc>
              <a:spcBef>
                <a:spcPts val="540"/>
              </a:spcBef>
            </a:pPr>
            <a:r>
              <a:rPr sz="1900" i="1" spc="-5" dirty="0">
                <a:latin typeface="Calibri"/>
                <a:cs typeface="Calibri"/>
              </a:rPr>
              <a:t>In un </a:t>
            </a:r>
            <a:r>
              <a:rPr sz="1900" i="1" spc="-10" dirty="0">
                <a:latin typeface="Calibri"/>
                <a:cs typeface="Calibri"/>
              </a:rPr>
              <a:t>piccolo paese siciliano </a:t>
            </a:r>
            <a:r>
              <a:rPr sz="1900" i="1" spc="-5" dirty="0">
                <a:latin typeface="Calibri"/>
                <a:cs typeface="Calibri"/>
              </a:rPr>
              <a:t>ai margini di un </a:t>
            </a:r>
            <a:r>
              <a:rPr sz="1900" i="1" spc="-15" dirty="0">
                <a:latin typeface="Calibri"/>
                <a:cs typeface="Calibri"/>
              </a:rPr>
              <a:t>bosco, </a:t>
            </a:r>
            <a:r>
              <a:rPr sz="1900" i="1" spc="-10" dirty="0">
                <a:latin typeface="Calibri"/>
                <a:cs typeface="Calibri"/>
              </a:rPr>
              <a:t>Giuseppe, </a:t>
            </a:r>
            <a:r>
              <a:rPr sz="1900" i="1" spc="-5" dirty="0">
                <a:latin typeface="Calibri"/>
                <a:cs typeface="Calibri"/>
              </a:rPr>
              <a:t>un </a:t>
            </a:r>
            <a:r>
              <a:rPr sz="1900" i="1" spc="-10" dirty="0">
                <a:latin typeface="Calibri"/>
                <a:cs typeface="Calibri"/>
              </a:rPr>
              <a:t>ragazzino </a:t>
            </a:r>
            <a:r>
              <a:rPr sz="1900" i="1" spc="-5" dirty="0">
                <a:latin typeface="Calibri"/>
                <a:cs typeface="Calibri"/>
              </a:rPr>
              <a:t>di tredici </a:t>
            </a:r>
            <a:r>
              <a:rPr sz="1900" i="1" spc="-10" dirty="0">
                <a:latin typeface="Calibri"/>
                <a:cs typeface="Calibri"/>
              </a:rPr>
              <a:t>anni,</a:t>
            </a:r>
            <a:r>
              <a:rPr sz="1900" i="1" spc="320" dirty="0">
                <a:latin typeface="Calibri"/>
                <a:cs typeface="Calibri"/>
              </a:rPr>
              <a:t> </a:t>
            </a:r>
            <a:r>
              <a:rPr sz="1900" i="1" spc="-10" dirty="0">
                <a:latin typeface="Calibri"/>
                <a:cs typeface="Calibri"/>
              </a:rPr>
              <a:t>scompare.</a:t>
            </a:r>
            <a:endParaRPr sz="1900">
              <a:latin typeface="Calibri"/>
              <a:cs typeface="Calibri"/>
            </a:endParaRPr>
          </a:p>
          <a:p>
            <a:pPr marL="12700" marR="5080" algn="just">
              <a:lnSpc>
                <a:spcPct val="80000"/>
              </a:lnSpc>
              <a:spcBef>
                <a:spcPts val="994"/>
              </a:spcBef>
            </a:pPr>
            <a:r>
              <a:rPr sz="1900" i="1" spc="-5" dirty="0">
                <a:latin typeface="Calibri"/>
                <a:cs typeface="Calibri"/>
              </a:rPr>
              <a:t>Luna, </a:t>
            </a:r>
            <a:r>
              <a:rPr sz="1900" i="1" spc="-10" dirty="0">
                <a:latin typeface="Calibri"/>
                <a:cs typeface="Calibri"/>
              </a:rPr>
              <a:t>una compagna </a:t>
            </a:r>
            <a:r>
              <a:rPr sz="1900" i="1" dirty="0">
                <a:latin typeface="Calibri"/>
                <a:cs typeface="Calibri"/>
              </a:rPr>
              <a:t>di </a:t>
            </a:r>
            <a:r>
              <a:rPr sz="1900" i="1" spc="-5" dirty="0">
                <a:latin typeface="Calibri"/>
                <a:cs typeface="Calibri"/>
              </a:rPr>
              <a:t>classe </a:t>
            </a:r>
            <a:r>
              <a:rPr sz="1900" i="1" spc="-10" dirty="0">
                <a:latin typeface="Calibri"/>
                <a:cs typeface="Calibri"/>
              </a:rPr>
              <a:t>innamorata </a:t>
            </a:r>
            <a:r>
              <a:rPr sz="1900" i="1" spc="-5" dirty="0">
                <a:latin typeface="Calibri"/>
                <a:cs typeface="Calibri"/>
              </a:rPr>
              <a:t>di lui, </a:t>
            </a:r>
            <a:r>
              <a:rPr sz="1900" i="1" spc="-10" dirty="0">
                <a:latin typeface="Calibri"/>
                <a:cs typeface="Calibri"/>
              </a:rPr>
              <a:t>non </a:t>
            </a:r>
            <a:r>
              <a:rPr sz="1900" i="1" dirty="0">
                <a:latin typeface="Calibri"/>
                <a:cs typeface="Calibri"/>
              </a:rPr>
              <a:t>si </a:t>
            </a:r>
            <a:r>
              <a:rPr sz="1900" i="1" spc="-5" dirty="0">
                <a:latin typeface="Calibri"/>
                <a:cs typeface="Calibri"/>
              </a:rPr>
              <a:t>rassegna </a:t>
            </a:r>
            <a:r>
              <a:rPr sz="1900" i="1" spc="-10" dirty="0">
                <a:latin typeface="Calibri"/>
                <a:cs typeface="Calibri"/>
              </a:rPr>
              <a:t>alla sua misteriosa </a:t>
            </a:r>
            <a:r>
              <a:rPr sz="1900" i="1" spc="-5" dirty="0">
                <a:latin typeface="Calibri"/>
                <a:cs typeface="Calibri"/>
              </a:rPr>
              <a:t>sparizione. </a:t>
            </a:r>
            <a:r>
              <a:rPr sz="1900" i="1" spc="-10" dirty="0">
                <a:latin typeface="Calibri"/>
                <a:cs typeface="Calibri"/>
              </a:rPr>
              <a:t>Si </a:t>
            </a:r>
            <a:r>
              <a:rPr sz="1900" i="1" dirty="0">
                <a:latin typeface="Calibri"/>
                <a:cs typeface="Calibri"/>
              </a:rPr>
              <a:t>ribella al  </a:t>
            </a:r>
            <a:r>
              <a:rPr sz="1900" i="1" spc="-5" dirty="0">
                <a:latin typeface="Calibri"/>
                <a:cs typeface="Calibri"/>
              </a:rPr>
              <a:t>clima di </a:t>
            </a:r>
            <a:r>
              <a:rPr sz="1900" i="1" spc="-10" dirty="0">
                <a:latin typeface="Calibri"/>
                <a:cs typeface="Calibri"/>
              </a:rPr>
              <a:t>omertà </a:t>
            </a:r>
            <a:r>
              <a:rPr sz="1900" i="1" spc="-5" dirty="0">
                <a:latin typeface="Calibri"/>
                <a:cs typeface="Calibri"/>
              </a:rPr>
              <a:t>e </a:t>
            </a:r>
            <a:r>
              <a:rPr sz="1900" i="1" spc="-10" dirty="0">
                <a:latin typeface="Calibri"/>
                <a:cs typeface="Calibri"/>
              </a:rPr>
              <a:t>complicità </a:t>
            </a:r>
            <a:r>
              <a:rPr sz="1900" i="1" spc="-5" dirty="0">
                <a:latin typeface="Calibri"/>
                <a:cs typeface="Calibri"/>
              </a:rPr>
              <a:t>che la </a:t>
            </a:r>
            <a:r>
              <a:rPr sz="1900" i="1" spc="-10" dirty="0">
                <a:latin typeface="Calibri"/>
                <a:cs typeface="Calibri"/>
              </a:rPr>
              <a:t>circondano </a:t>
            </a:r>
            <a:r>
              <a:rPr sz="1900" i="1" spc="-5" dirty="0">
                <a:latin typeface="Calibri"/>
                <a:cs typeface="Calibri"/>
              </a:rPr>
              <a:t>e pur di </a:t>
            </a:r>
            <a:r>
              <a:rPr sz="1900" i="1" spc="-10" dirty="0">
                <a:latin typeface="Calibri"/>
                <a:cs typeface="Calibri"/>
              </a:rPr>
              <a:t>ritrovarlo, </a:t>
            </a:r>
            <a:r>
              <a:rPr sz="1900" i="1" spc="-5" dirty="0">
                <a:latin typeface="Calibri"/>
                <a:cs typeface="Calibri"/>
              </a:rPr>
              <a:t>discende nel mondo oscuro che lo </a:t>
            </a:r>
            <a:r>
              <a:rPr sz="1900" i="1" spc="-10" dirty="0">
                <a:latin typeface="Calibri"/>
                <a:cs typeface="Calibri"/>
              </a:rPr>
              <a:t>ha  inghiottito </a:t>
            </a:r>
            <a:r>
              <a:rPr sz="1900" i="1" spc="-5" dirty="0">
                <a:latin typeface="Calibri"/>
                <a:cs typeface="Calibri"/>
              </a:rPr>
              <a:t>e che ha in un </a:t>
            </a:r>
            <a:r>
              <a:rPr sz="1900" i="1" spc="-10" dirty="0">
                <a:latin typeface="Calibri"/>
                <a:cs typeface="Calibri"/>
              </a:rPr>
              <a:t>lago una misteriosa </a:t>
            </a:r>
            <a:r>
              <a:rPr sz="1900" i="1" spc="-5" dirty="0">
                <a:latin typeface="Calibri"/>
                <a:cs typeface="Calibri"/>
              </a:rPr>
              <a:t>via </a:t>
            </a:r>
            <a:r>
              <a:rPr sz="1900" i="1" spc="-25" dirty="0">
                <a:latin typeface="Calibri"/>
                <a:cs typeface="Calibri"/>
              </a:rPr>
              <a:t>d’accesso. </a:t>
            </a:r>
            <a:r>
              <a:rPr sz="1900" i="1" spc="-10" dirty="0">
                <a:latin typeface="Calibri"/>
                <a:cs typeface="Calibri"/>
              </a:rPr>
              <a:t>Solo </a:t>
            </a:r>
            <a:r>
              <a:rPr sz="1900" i="1" spc="-5" dirty="0">
                <a:latin typeface="Calibri"/>
                <a:cs typeface="Calibri"/>
              </a:rPr>
              <a:t>il loro </a:t>
            </a:r>
            <a:r>
              <a:rPr sz="1900" i="1" spc="-10" dirty="0">
                <a:latin typeface="Calibri"/>
                <a:cs typeface="Calibri"/>
              </a:rPr>
              <a:t>indistruttibile </a:t>
            </a:r>
            <a:r>
              <a:rPr sz="1900" i="1" spc="-5" dirty="0">
                <a:latin typeface="Calibri"/>
                <a:cs typeface="Calibri"/>
              </a:rPr>
              <a:t>amore le </a:t>
            </a:r>
            <a:r>
              <a:rPr sz="1900" i="1" spc="-10" dirty="0">
                <a:latin typeface="Calibri"/>
                <a:cs typeface="Calibri"/>
              </a:rPr>
              <a:t>permetterà di  tornare</a:t>
            </a:r>
            <a:r>
              <a:rPr sz="1900" i="1" spc="-50" dirty="0">
                <a:latin typeface="Calibri"/>
                <a:cs typeface="Calibri"/>
              </a:rPr>
              <a:t> </a:t>
            </a:r>
            <a:r>
              <a:rPr sz="1900" i="1" spc="-10" dirty="0">
                <a:latin typeface="Calibri"/>
                <a:cs typeface="Calibri"/>
              </a:rPr>
              <a:t>indietro.</a:t>
            </a:r>
            <a:endParaRPr sz="1900">
              <a:latin typeface="Calibri"/>
              <a:cs typeface="Calibri"/>
            </a:endParaRPr>
          </a:p>
          <a:p>
            <a:pPr>
              <a:lnSpc>
                <a:spcPct val="100000"/>
              </a:lnSpc>
              <a:spcBef>
                <a:spcPts val="50"/>
              </a:spcBef>
            </a:pPr>
            <a:endParaRPr sz="1850">
              <a:latin typeface="Times New Roman"/>
              <a:cs typeface="Times New Roman"/>
            </a:endParaRPr>
          </a:p>
          <a:p>
            <a:pPr marL="3897629">
              <a:lnSpc>
                <a:spcPct val="100000"/>
              </a:lnSpc>
              <a:spcBef>
                <a:spcPts val="5"/>
              </a:spcBef>
            </a:pPr>
            <a:r>
              <a:rPr sz="1600" b="1" dirty="0">
                <a:latin typeface="Calibri"/>
                <a:cs typeface="Calibri"/>
              </a:rPr>
              <a:t>Sicilian </a:t>
            </a:r>
            <a:r>
              <a:rPr sz="1600" b="1" spc="-10" dirty="0">
                <a:latin typeface="Calibri"/>
                <a:cs typeface="Calibri"/>
              </a:rPr>
              <a:t>Ghost </a:t>
            </a:r>
            <a:r>
              <a:rPr sz="1600" b="1" spc="-5" dirty="0">
                <a:latin typeface="Calibri"/>
                <a:cs typeface="Calibri"/>
              </a:rPr>
              <a:t>Story </a:t>
            </a:r>
            <a:r>
              <a:rPr sz="1600" i="1" spc="-5" dirty="0">
                <a:latin typeface="Calibri"/>
                <a:cs typeface="Calibri"/>
              </a:rPr>
              <a:t>è </a:t>
            </a:r>
            <a:r>
              <a:rPr sz="1600" i="1" spc="-10" dirty="0">
                <a:latin typeface="Calibri"/>
                <a:cs typeface="Calibri"/>
              </a:rPr>
              <a:t>liberamente </a:t>
            </a:r>
            <a:r>
              <a:rPr sz="1600" i="1" spc="-5" dirty="0">
                <a:latin typeface="Calibri"/>
                <a:cs typeface="Calibri"/>
              </a:rPr>
              <a:t>ispirato al </a:t>
            </a:r>
            <a:r>
              <a:rPr sz="1600" i="1" spc="-15" dirty="0">
                <a:latin typeface="Calibri"/>
                <a:cs typeface="Calibri"/>
              </a:rPr>
              <a:t>racconto </a:t>
            </a:r>
            <a:r>
              <a:rPr sz="1600" i="1" spc="-5" dirty="0">
                <a:latin typeface="Calibri"/>
                <a:cs typeface="Calibri"/>
              </a:rPr>
              <a:t>“Un cavaliere </a:t>
            </a:r>
            <a:r>
              <a:rPr sz="1600" i="1" spc="-10" dirty="0">
                <a:latin typeface="Calibri"/>
                <a:cs typeface="Calibri"/>
              </a:rPr>
              <a:t>bianco”</a:t>
            </a:r>
            <a:r>
              <a:rPr sz="1600" i="1" spc="165" dirty="0">
                <a:latin typeface="Calibri"/>
                <a:cs typeface="Calibri"/>
              </a:rPr>
              <a:t> </a:t>
            </a:r>
            <a:r>
              <a:rPr sz="1600" i="1" spc="-5" dirty="0">
                <a:latin typeface="Calibri"/>
                <a:cs typeface="Calibri"/>
              </a:rPr>
              <a:t>di</a:t>
            </a:r>
            <a:endParaRPr sz="1600">
              <a:latin typeface="Calibri"/>
              <a:cs typeface="Calibri"/>
            </a:endParaRPr>
          </a:p>
          <a:p>
            <a:pPr marL="3897629">
              <a:lnSpc>
                <a:spcPct val="100000"/>
              </a:lnSpc>
            </a:pPr>
            <a:r>
              <a:rPr sz="1600" i="1" spc="-10" dirty="0">
                <a:latin typeface="Calibri"/>
                <a:cs typeface="Calibri"/>
              </a:rPr>
              <a:t>Marco</a:t>
            </a:r>
            <a:r>
              <a:rPr sz="1600" i="1" spc="-50" dirty="0">
                <a:latin typeface="Calibri"/>
                <a:cs typeface="Calibri"/>
              </a:rPr>
              <a:t> </a:t>
            </a:r>
            <a:r>
              <a:rPr sz="1600" i="1" spc="-10" dirty="0">
                <a:latin typeface="Calibri"/>
                <a:cs typeface="Calibri"/>
              </a:rPr>
              <a:t>Mancassola</a:t>
            </a:r>
            <a:endParaRPr sz="1600">
              <a:latin typeface="Calibri"/>
              <a:cs typeface="Calibri"/>
            </a:endParaRPr>
          </a:p>
          <a:p>
            <a:pPr marL="3897629" marR="879475">
              <a:lnSpc>
                <a:spcPct val="100000"/>
              </a:lnSpc>
              <a:spcBef>
                <a:spcPts val="994"/>
              </a:spcBef>
            </a:pPr>
            <a:r>
              <a:rPr sz="1600" spc="-20" dirty="0">
                <a:latin typeface="Calibri"/>
                <a:cs typeface="Calibri"/>
              </a:rPr>
              <a:t>Trailer:  </a:t>
            </a:r>
            <a:r>
              <a:rPr sz="1600" u="heavy" spc="-15" dirty="0">
                <a:solidFill>
                  <a:srgbClr val="0462C1"/>
                </a:solidFill>
                <a:latin typeface="Calibri"/>
                <a:cs typeface="Calibri"/>
                <a:hlinkClick r:id="rId6"/>
              </a:rPr>
              <a:t>https://www.youtube.com/watch?v=C833cA1yKng&amp;list=PLV3x6ThtYr7R  </a:t>
            </a:r>
            <a:r>
              <a:rPr sz="1600" u="heavy" spc="-5" dirty="0">
                <a:solidFill>
                  <a:srgbClr val="0462C1"/>
                </a:solidFill>
                <a:latin typeface="Calibri"/>
                <a:cs typeface="Calibri"/>
                <a:hlinkClick r:id="rId6"/>
              </a:rPr>
              <a:t>yeB-M6j2hOs70oOwgCoJ0&amp;index=1&amp;t=1s</a:t>
            </a:r>
            <a:endParaRPr sz="1600">
              <a:latin typeface="Calibri"/>
              <a:cs typeface="Calibri"/>
            </a:endParaRPr>
          </a:p>
          <a:p>
            <a:pPr>
              <a:lnSpc>
                <a:spcPct val="100000"/>
              </a:lnSpc>
            </a:pPr>
            <a:endParaRPr sz="1600">
              <a:latin typeface="Times New Roman"/>
              <a:cs typeface="Times New Roman"/>
            </a:endParaRPr>
          </a:p>
          <a:p>
            <a:pPr>
              <a:lnSpc>
                <a:spcPct val="100000"/>
              </a:lnSpc>
              <a:spcBef>
                <a:spcPts val="40"/>
              </a:spcBef>
            </a:pPr>
            <a:endParaRPr sz="2000">
              <a:latin typeface="Times New Roman"/>
              <a:cs typeface="Times New Roman"/>
            </a:endParaRPr>
          </a:p>
          <a:p>
            <a:pPr marR="1191895" algn="r">
              <a:lnSpc>
                <a:spcPct val="100000"/>
              </a:lnSpc>
            </a:pPr>
            <a:r>
              <a:rPr sz="1800" spc="-5" dirty="0">
                <a:latin typeface="Calibri"/>
                <a:cs typeface="Calibri"/>
              </a:rPr>
              <a:t>Film di apertura</a:t>
            </a:r>
            <a:r>
              <a:rPr sz="1800" spc="-60" dirty="0">
                <a:latin typeface="Calibri"/>
                <a:cs typeface="Calibri"/>
              </a:rPr>
              <a:t> </a:t>
            </a:r>
            <a:r>
              <a:rPr sz="1800" spc="-5" dirty="0">
                <a:latin typeface="Calibri"/>
                <a:cs typeface="Calibri"/>
              </a:rPr>
              <a:t>della</a:t>
            </a:r>
            <a:endParaRPr sz="1800">
              <a:latin typeface="Calibri"/>
              <a:cs typeface="Calibri"/>
            </a:endParaRPr>
          </a:p>
          <a:p>
            <a:pPr marR="1191260" algn="r">
              <a:lnSpc>
                <a:spcPct val="100000"/>
              </a:lnSpc>
            </a:pPr>
            <a:r>
              <a:rPr sz="1800" b="1" spc="-5" dirty="0">
                <a:latin typeface="Calibri"/>
                <a:cs typeface="Calibri"/>
              </a:rPr>
              <a:t>Semaine </a:t>
            </a:r>
            <a:r>
              <a:rPr sz="1800" b="1" dirty="0">
                <a:latin typeface="Calibri"/>
                <a:cs typeface="Calibri"/>
              </a:rPr>
              <a:t>de la </a:t>
            </a:r>
            <a:r>
              <a:rPr sz="1800" b="1" spc="-5" dirty="0">
                <a:latin typeface="Calibri"/>
                <a:cs typeface="Calibri"/>
              </a:rPr>
              <a:t>Critique </a:t>
            </a:r>
            <a:r>
              <a:rPr sz="1800" b="1" dirty="0">
                <a:latin typeface="Calibri"/>
                <a:cs typeface="Calibri"/>
              </a:rPr>
              <a:t>| </a:t>
            </a:r>
            <a:r>
              <a:rPr sz="1800" b="1" spc="-5" dirty="0">
                <a:latin typeface="Calibri"/>
                <a:cs typeface="Calibri"/>
              </a:rPr>
              <a:t>Cannes</a:t>
            </a:r>
            <a:r>
              <a:rPr sz="1800" b="1" spc="-114" dirty="0">
                <a:latin typeface="Calibri"/>
                <a:cs typeface="Calibri"/>
              </a:rPr>
              <a:t> </a:t>
            </a:r>
            <a:r>
              <a:rPr sz="1800" b="1" dirty="0">
                <a:latin typeface="Calibri"/>
                <a:cs typeface="Calibri"/>
              </a:rPr>
              <a:t>2017</a:t>
            </a:r>
            <a:endParaRPr sz="180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97381" y="420878"/>
            <a:ext cx="3072130" cy="914400"/>
          </a:xfrm>
          <a:prstGeom prst="rect">
            <a:avLst/>
          </a:prstGeom>
        </p:spPr>
        <p:txBody>
          <a:bodyPr vert="horz" wrap="square" lIns="0" tIns="0" rIns="0" bIns="0" rtlCol="0">
            <a:spAutoFit/>
          </a:bodyPr>
          <a:lstStyle/>
          <a:p>
            <a:pPr marL="12700">
              <a:lnSpc>
                <a:spcPct val="100000"/>
              </a:lnSpc>
            </a:pPr>
            <a:r>
              <a:rPr sz="6000" spc="-15" dirty="0"/>
              <a:t>La</a:t>
            </a:r>
            <a:r>
              <a:rPr sz="6000" spc="-185" dirty="0"/>
              <a:t> </a:t>
            </a:r>
            <a:r>
              <a:rPr sz="6000" spc="-70" dirty="0"/>
              <a:t>stampa</a:t>
            </a:r>
            <a:endParaRPr sz="6000" dirty="0"/>
          </a:p>
        </p:txBody>
      </p:sp>
      <p:sp>
        <p:nvSpPr>
          <p:cNvPr id="3" name="object 3"/>
          <p:cNvSpPr txBox="1"/>
          <p:nvPr/>
        </p:nvSpPr>
        <p:spPr>
          <a:xfrm>
            <a:off x="1097381" y="1613027"/>
            <a:ext cx="5075555" cy="3982720"/>
          </a:xfrm>
          <a:prstGeom prst="rect">
            <a:avLst/>
          </a:prstGeom>
        </p:spPr>
        <p:txBody>
          <a:bodyPr vert="horz" wrap="square" lIns="0" tIns="0" rIns="0" bIns="0" rtlCol="0">
            <a:spAutoFit/>
          </a:bodyPr>
          <a:lstStyle/>
          <a:p>
            <a:pPr marL="12700">
              <a:lnSpc>
                <a:spcPct val="100000"/>
              </a:lnSpc>
            </a:pPr>
            <a:r>
              <a:rPr sz="1500" b="1" i="1" spc="-5" dirty="0">
                <a:latin typeface="Calibri"/>
                <a:cs typeface="Calibri"/>
              </a:rPr>
              <a:t>Un </a:t>
            </a:r>
            <a:r>
              <a:rPr sz="1500" b="1" i="1" dirty="0">
                <a:latin typeface="Calibri"/>
                <a:cs typeface="Calibri"/>
              </a:rPr>
              <a:t>film </a:t>
            </a:r>
            <a:r>
              <a:rPr sz="1500" b="1" i="1" spc="-5" dirty="0">
                <a:latin typeface="Calibri"/>
                <a:cs typeface="Calibri"/>
              </a:rPr>
              <a:t>che trasforma una </a:t>
            </a:r>
            <a:r>
              <a:rPr sz="1500" b="1" i="1" spc="-10" dirty="0">
                <a:latin typeface="Calibri"/>
                <a:cs typeface="Calibri"/>
              </a:rPr>
              <a:t>storia </a:t>
            </a:r>
            <a:r>
              <a:rPr sz="1500" b="1" i="1" dirty="0">
                <a:latin typeface="Calibri"/>
                <a:cs typeface="Calibri"/>
              </a:rPr>
              <a:t>di </a:t>
            </a:r>
            <a:r>
              <a:rPr sz="1500" b="1" i="1" spc="-5" dirty="0">
                <a:latin typeface="Calibri"/>
                <a:cs typeface="Calibri"/>
              </a:rPr>
              <a:t>mafia </a:t>
            </a:r>
            <a:r>
              <a:rPr sz="1500" b="1" i="1" dirty="0">
                <a:latin typeface="Calibri"/>
                <a:cs typeface="Calibri"/>
              </a:rPr>
              <a:t>in </a:t>
            </a:r>
            <a:r>
              <a:rPr sz="1500" b="1" i="1" spc="-5" dirty="0">
                <a:latin typeface="Calibri"/>
                <a:cs typeface="Calibri"/>
              </a:rPr>
              <a:t>una </a:t>
            </a:r>
            <a:r>
              <a:rPr sz="1500" b="1" i="1" spc="-10" dirty="0">
                <a:latin typeface="Calibri"/>
                <a:cs typeface="Calibri"/>
              </a:rPr>
              <a:t>storia</a:t>
            </a:r>
            <a:r>
              <a:rPr sz="1500" b="1" i="1" spc="-135" dirty="0">
                <a:latin typeface="Calibri"/>
                <a:cs typeface="Calibri"/>
              </a:rPr>
              <a:t> </a:t>
            </a:r>
            <a:r>
              <a:rPr sz="1500" b="1" i="1" spc="-15" dirty="0">
                <a:latin typeface="Calibri"/>
                <a:cs typeface="Calibri"/>
              </a:rPr>
              <a:t>d’amore</a:t>
            </a:r>
            <a:endParaRPr sz="1500">
              <a:latin typeface="Calibri"/>
              <a:cs typeface="Calibri"/>
            </a:endParaRPr>
          </a:p>
          <a:p>
            <a:pPr marL="12700">
              <a:lnSpc>
                <a:spcPct val="100000"/>
              </a:lnSpc>
              <a:spcBef>
                <a:spcPts val="455"/>
              </a:spcBef>
            </a:pPr>
            <a:r>
              <a:rPr sz="1500" spc="-5" dirty="0">
                <a:latin typeface="Calibri"/>
                <a:cs typeface="Calibri"/>
              </a:rPr>
              <a:t>(Mario </a:t>
            </a:r>
            <a:r>
              <a:rPr sz="1500" spc="-10" dirty="0">
                <a:latin typeface="Calibri"/>
                <a:cs typeface="Calibri"/>
              </a:rPr>
              <a:t>Sesti </a:t>
            </a:r>
            <a:r>
              <a:rPr sz="1500" dirty="0">
                <a:latin typeface="Calibri"/>
                <a:cs typeface="Calibri"/>
              </a:rPr>
              <a:t>– </a:t>
            </a:r>
            <a:r>
              <a:rPr sz="1500" spc="-10" dirty="0">
                <a:latin typeface="Calibri"/>
                <a:cs typeface="Calibri"/>
              </a:rPr>
              <a:t>Huffington</a:t>
            </a:r>
            <a:r>
              <a:rPr sz="1500" spc="-15" dirty="0">
                <a:latin typeface="Calibri"/>
                <a:cs typeface="Calibri"/>
              </a:rPr>
              <a:t> </a:t>
            </a:r>
            <a:r>
              <a:rPr sz="1500" spc="-10" dirty="0">
                <a:latin typeface="Calibri"/>
                <a:cs typeface="Calibri"/>
              </a:rPr>
              <a:t>Post)</a:t>
            </a:r>
            <a:endParaRPr sz="1500">
              <a:latin typeface="Calibri"/>
              <a:cs typeface="Calibri"/>
            </a:endParaRPr>
          </a:p>
          <a:p>
            <a:pPr>
              <a:lnSpc>
                <a:spcPct val="100000"/>
              </a:lnSpc>
            </a:pPr>
            <a:endParaRPr sz="1500">
              <a:latin typeface="Times New Roman"/>
              <a:cs typeface="Times New Roman"/>
            </a:endParaRPr>
          </a:p>
          <a:p>
            <a:pPr marL="12700">
              <a:lnSpc>
                <a:spcPct val="100000"/>
              </a:lnSpc>
              <a:spcBef>
                <a:spcPts val="1000"/>
              </a:spcBef>
            </a:pPr>
            <a:r>
              <a:rPr sz="1500" b="1" i="1" spc="-5" dirty="0">
                <a:latin typeface="Calibri"/>
                <a:cs typeface="Calibri"/>
              </a:rPr>
              <a:t>Una nuova </a:t>
            </a:r>
            <a:r>
              <a:rPr sz="1500" b="1" i="1" dirty="0">
                <a:latin typeface="Calibri"/>
                <a:cs typeface="Calibri"/>
              </a:rPr>
              <a:t>idea di </a:t>
            </a:r>
            <a:r>
              <a:rPr sz="1500" b="1" i="1" spc="-5" dirty="0">
                <a:latin typeface="Calibri"/>
                <a:cs typeface="Calibri"/>
              </a:rPr>
              <a:t>Cinema. </a:t>
            </a:r>
            <a:r>
              <a:rPr sz="1500" b="1" i="1" dirty="0">
                <a:latin typeface="Calibri"/>
                <a:cs typeface="Calibri"/>
              </a:rPr>
              <a:t>Un film di gran</a:t>
            </a:r>
            <a:r>
              <a:rPr sz="1500" b="1" i="1" spc="-215" dirty="0">
                <a:latin typeface="Calibri"/>
                <a:cs typeface="Calibri"/>
              </a:rPr>
              <a:t> </a:t>
            </a:r>
            <a:r>
              <a:rPr sz="1500" b="1" i="1" spc="-5" dirty="0">
                <a:latin typeface="Calibri"/>
                <a:cs typeface="Calibri"/>
              </a:rPr>
              <a:t>classe</a:t>
            </a:r>
            <a:endParaRPr sz="1500">
              <a:latin typeface="Calibri"/>
              <a:cs typeface="Calibri"/>
            </a:endParaRPr>
          </a:p>
          <a:p>
            <a:pPr marL="12700">
              <a:lnSpc>
                <a:spcPct val="100000"/>
              </a:lnSpc>
              <a:spcBef>
                <a:spcPts val="455"/>
              </a:spcBef>
            </a:pPr>
            <a:r>
              <a:rPr sz="1500" spc="-10" dirty="0">
                <a:latin typeface="Calibri"/>
                <a:cs typeface="Calibri"/>
              </a:rPr>
              <a:t>(Paola </a:t>
            </a:r>
            <a:r>
              <a:rPr sz="1500" spc="-5" dirty="0">
                <a:latin typeface="Calibri"/>
                <a:cs typeface="Calibri"/>
              </a:rPr>
              <a:t>Jacobbi </a:t>
            </a:r>
            <a:r>
              <a:rPr sz="1500" dirty="0">
                <a:latin typeface="Calibri"/>
                <a:cs typeface="Calibri"/>
              </a:rPr>
              <a:t>– </a:t>
            </a:r>
            <a:r>
              <a:rPr sz="1500" spc="-15" dirty="0">
                <a:latin typeface="Calibri"/>
                <a:cs typeface="Calibri"/>
              </a:rPr>
              <a:t>Vanity</a:t>
            </a:r>
            <a:r>
              <a:rPr sz="1500" spc="-95" dirty="0">
                <a:latin typeface="Calibri"/>
                <a:cs typeface="Calibri"/>
              </a:rPr>
              <a:t> </a:t>
            </a:r>
            <a:r>
              <a:rPr sz="1500" spc="-10" dirty="0">
                <a:latin typeface="Calibri"/>
                <a:cs typeface="Calibri"/>
              </a:rPr>
              <a:t>Fair)</a:t>
            </a:r>
            <a:endParaRPr sz="1500">
              <a:latin typeface="Calibri"/>
              <a:cs typeface="Calibri"/>
            </a:endParaRPr>
          </a:p>
          <a:p>
            <a:pPr>
              <a:lnSpc>
                <a:spcPct val="100000"/>
              </a:lnSpc>
            </a:pPr>
            <a:endParaRPr sz="1500">
              <a:latin typeface="Times New Roman"/>
              <a:cs typeface="Times New Roman"/>
            </a:endParaRPr>
          </a:p>
          <a:p>
            <a:pPr marL="12700">
              <a:lnSpc>
                <a:spcPct val="100000"/>
              </a:lnSpc>
              <a:spcBef>
                <a:spcPts val="1000"/>
              </a:spcBef>
            </a:pPr>
            <a:r>
              <a:rPr sz="1500" b="1" i="1" spc="-5" dirty="0">
                <a:latin typeface="Calibri"/>
                <a:cs typeface="Calibri"/>
              </a:rPr>
              <a:t>Affascinante,</a:t>
            </a:r>
            <a:r>
              <a:rPr sz="1500" b="1" i="1" spc="-114" dirty="0">
                <a:latin typeface="Calibri"/>
                <a:cs typeface="Calibri"/>
              </a:rPr>
              <a:t> </a:t>
            </a:r>
            <a:r>
              <a:rPr sz="1500" b="1" i="1" spc="-5" dirty="0">
                <a:latin typeface="Calibri"/>
                <a:cs typeface="Calibri"/>
              </a:rPr>
              <a:t>Superbo</a:t>
            </a:r>
            <a:endParaRPr sz="1500">
              <a:latin typeface="Calibri"/>
              <a:cs typeface="Calibri"/>
            </a:endParaRPr>
          </a:p>
          <a:p>
            <a:pPr marL="12700">
              <a:lnSpc>
                <a:spcPct val="100000"/>
              </a:lnSpc>
              <a:spcBef>
                <a:spcPts val="455"/>
              </a:spcBef>
            </a:pPr>
            <a:r>
              <a:rPr sz="1500" spc="-5" dirty="0">
                <a:latin typeface="Calibri"/>
                <a:cs typeface="Calibri"/>
              </a:rPr>
              <a:t>(Beborah </a:t>
            </a:r>
            <a:r>
              <a:rPr sz="1500" spc="-25" dirty="0">
                <a:latin typeface="Calibri"/>
                <a:cs typeface="Calibri"/>
              </a:rPr>
              <a:t>Young </a:t>
            </a:r>
            <a:r>
              <a:rPr sz="1500" dirty="0">
                <a:latin typeface="Calibri"/>
                <a:cs typeface="Calibri"/>
              </a:rPr>
              <a:t>– </a:t>
            </a:r>
            <a:r>
              <a:rPr sz="1500" spc="-5" dirty="0">
                <a:latin typeface="Calibri"/>
                <a:cs typeface="Calibri"/>
              </a:rPr>
              <a:t>The Hollywood</a:t>
            </a:r>
            <a:r>
              <a:rPr sz="1500" spc="-90" dirty="0">
                <a:latin typeface="Calibri"/>
                <a:cs typeface="Calibri"/>
              </a:rPr>
              <a:t> </a:t>
            </a:r>
            <a:r>
              <a:rPr sz="1500" spc="-5" dirty="0">
                <a:latin typeface="Calibri"/>
                <a:cs typeface="Calibri"/>
              </a:rPr>
              <a:t>Reporter)</a:t>
            </a:r>
            <a:endParaRPr sz="1500">
              <a:latin typeface="Calibri"/>
              <a:cs typeface="Calibri"/>
            </a:endParaRPr>
          </a:p>
          <a:p>
            <a:pPr>
              <a:lnSpc>
                <a:spcPct val="100000"/>
              </a:lnSpc>
            </a:pPr>
            <a:endParaRPr sz="1500">
              <a:latin typeface="Times New Roman"/>
              <a:cs typeface="Times New Roman"/>
            </a:endParaRPr>
          </a:p>
          <a:p>
            <a:pPr marL="12700">
              <a:lnSpc>
                <a:spcPct val="100000"/>
              </a:lnSpc>
              <a:spcBef>
                <a:spcPts val="1000"/>
              </a:spcBef>
            </a:pPr>
            <a:r>
              <a:rPr sz="1500" b="1" i="1" spc="-10" dirty="0">
                <a:latin typeface="Calibri"/>
                <a:cs typeface="Calibri"/>
              </a:rPr>
              <a:t>Notevole. </a:t>
            </a:r>
            <a:r>
              <a:rPr sz="1500" b="1" i="1" dirty="0">
                <a:latin typeface="Calibri"/>
                <a:cs typeface="Calibri"/>
              </a:rPr>
              <a:t>Una </a:t>
            </a:r>
            <a:r>
              <a:rPr sz="1500" b="1" i="1" spc="-10" dirty="0">
                <a:latin typeface="Calibri"/>
                <a:cs typeface="Calibri"/>
              </a:rPr>
              <a:t>benvenuta conferma </a:t>
            </a:r>
            <a:r>
              <a:rPr sz="1500" b="1" i="1" spc="-5" dirty="0">
                <a:latin typeface="Calibri"/>
                <a:cs typeface="Calibri"/>
              </a:rPr>
              <a:t>per </a:t>
            </a:r>
            <a:r>
              <a:rPr sz="1500" b="1" i="1" dirty="0">
                <a:latin typeface="Calibri"/>
                <a:cs typeface="Calibri"/>
              </a:rPr>
              <a:t>il </a:t>
            </a:r>
            <a:r>
              <a:rPr sz="1500" b="1" i="1" spc="-5" dirty="0">
                <a:latin typeface="Calibri"/>
                <a:cs typeface="Calibri"/>
              </a:rPr>
              <a:t>Cinema</a:t>
            </a:r>
            <a:r>
              <a:rPr sz="1500" b="1" i="1" spc="-40" dirty="0">
                <a:latin typeface="Calibri"/>
                <a:cs typeface="Calibri"/>
              </a:rPr>
              <a:t> </a:t>
            </a:r>
            <a:r>
              <a:rPr sz="1500" b="1" i="1" spc="-5" dirty="0">
                <a:latin typeface="Calibri"/>
                <a:cs typeface="Calibri"/>
              </a:rPr>
              <a:t>Italiano</a:t>
            </a:r>
            <a:endParaRPr sz="1500">
              <a:latin typeface="Calibri"/>
              <a:cs typeface="Calibri"/>
            </a:endParaRPr>
          </a:p>
          <a:p>
            <a:pPr marL="12700">
              <a:lnSpc>
                <a:spcPct val="100000"/>
              </a:lnSpc>
              <a:spcBef>
                <a:spcPts val="455"/>
              </a:spcBef>
            </a:pPr>
            <a:r>
              <a:rPr sz="1500" spc="-5" dirty="0">
                <a:latin typeface="Calibri"/>
                <a:cs typeface="Calibri"/>
              </a:rPr>
              <a:t>(Andrea Fornasiero </a:t>
            </a:r>
            <a:r>
              <a:rPr sz="1500" dirty="0">
                <a:latin typeface="Calibri"/>
                <a:cs typeface="Calibri"/>
              </a:rPr>
              <a:t>–</a:t>
            </a:r>
            <a:r>
              <a:rPr sz="1500" spc="-100" dirty="0">
                <a:latin typeface="Calibri"/>
                <a:cs typeface="Calibri"/>
              </a:rPr>
              <a:t> </a:t>
            </a:r>
            <a:r>
              <a:rPr sz="1500" spc="-5" dirty="0">
                <a:latin typeface="Calibri"/>
                <a:cs typeface="Calibri"/>
              </a:rPr>
              <a:t>Mymovies)</a:t>
            </a:r>
            <a:endParaRPr sz="1500">
              <a:latin typeface="Calibri"/>
              <a:cs typeface="Calibri"/>
            </a:endParaRPr>
          </a:p>
          <a:p>
            <a:pPr>
              <a:lnSpc>
                <a:spcPct val="100000"/>
              </a:lnSpc>
            </a:pPr>
            <a:endParaRPr sz="1500">
              <a:latin typeface="Times New Roman"/>
              <a:cs typeface="Times New Roman"/>
            </a:endParaRPr>
          </a:p>
          <a:p>
            <a:pPr marL="12700">
              <a:lnSpc>
                <a:spcPct val="100000"/>
              </a:lnSpc>
              <a:spcBef>
                <a:spcPts val="1000"/>
              </a:spcBef>
            </a:pPr>
            <a:r>
              <a:rPr sz="1500" b="1" i="1" spc="-10" dirty="0">
                <a:latin typeface="Calibri"/>
                <a:cs typeface="Calibri"/>
              </a:rPr>
              <a:t>Un’alchimia </a:t>
            </a:r>
            <a:r>
              <a:rPr sz="1500" b="1" i="1" dirty="0">
                <a:latin typeface="Calibri"/>
                <a:cs typeface="Calibri"/>
              </a:rPr>
              <a:t>di </a:t>
            </a:r>
            <a:r>
              <a:rPr sz="1500" b="1" i="1" spc="-5" dirty="0">
                <a:latin typeface="Calibri"/>
                <a:cs typeface="Calibri"/>
              </a:rPr>
              <a:t>generi e stili. </a:t>
            </a:r>
            <a:r>
              <a:rPr sz="1500" b="1" i="1" dirty="0">
                <a:latin typeface="Calibri"/>
                <a:cs typeface="Calibri"/>
              </a:rPr>
              <a:t>Una </a:t>
            </a:r>
            <a:r>
              <a:rPr sz="1500" b="1" i="1" spc="-10" dirty="0">
                <a:latin typeface="Calibri"/>
                <a:cs typeface="Calibri"/>
              </a:rPr>
              <a:t>storia </a:t>
            </a:r>
            <a:r>
              <a:rPr sz="1500" b="1" i="1" spc="-15" dirty="0">
                <a:latin typeface="Calibri"/>
                <a:cs typeface="Calibri"/>
              </a:rPr>
              <a:t>d’amore </a:t>
            </a:r>
            <a:r>
              <a:rPr sz="1500" b="1" i="1" spc="-5" dirty="0">
                <a:latin typeface="Calibri"/>
                <a:cs typeface="Calibri"/>
              </a:rPr>
              <a:t>tenera,</a:t>
            </a:r>
            <a:r>
              <a:rPr sz="1500" b="1" i="1" spc="-110" dirty="0">
                <a:latin typeface="Calibri"/>
                <a:cs typeface="Calibri"/>
              </a:rPr>
              <a:t> </a:t>
            </a:r>
            <a:r>
              <a:rPr sz="1500" b="1" i="1" spc="-15" dirty="0">
                <a:latin typeface="Calibri"/>
                <a:cs typeface="Calibri"/>
              </a:rPr>
              <a:t>toccante</a:t>
            </a:r>
            <a:endParaRPr sz="1500">
              <a:latin typeface="Calibri"/>
              <a:cs typeface="Calibri"/>
            </a:endParaRPr>
          </a:p>
          <a:p>
            <a:pPr marL="12700">
              <a:lnSpc>
                <a:spcPct val="100000"/>
              </a:lnSpc>
              <a:spcBef>
                <a:spcPts val="455"/>
              </a:spcBef>
            </a:pPr>
            <a:r>
              <a:rPr sz="1500" spc="-5" dirty="0">
                <a:latin typeface="Calibri"/>
                <a:cs typeface="Calibri"/>
              </a:rPr>
              <a:t>(Allan Hunter </a:t>
            </a:r>
            <a:r>
              <a:rPr sz="1500" dirty="0">
                <a:latin typeface="Calibri"/>
                <a:cs typeface="Calibri"/>
              </a:rPr>
              <a:t>– </a:t>
            </a:r>
            <a:r>
              <a:rPr sz="1500" spc="-10" dirty="0">
                <a:latin typeface="Calibri"/>
                <a:cs typeface="Calibri"/>
              </a:rPr>
              <a:t>Screen</a:t>
            </a:r>
            <a:r>
              <a:rPr sz="1500" spc="-65" dirty="0">
                <a:latin typeface="Calibri"/>
                <a:cs typeface="Calibri"/>
              </a:rPr>
              <a:t> </a:t>
            </a:r>
            <a:r>
              <a:rPr sz="1500" spc="-5" dirty="0">
                <a:latin typeface="Calibri"/>
                <a:cs typeface="Calibri"/>
              </a:rPr>
              <a:t>International)</a:t>
            </a:r>
            <a:endParaRPr sz="1500">
              <a:latin typeface="Calibri"/>
              <a:cs typeface="Calibri"/>
            </a:endParaRPr>
          </a:p>
        </p:txBody>
      </p:sp>
      <p:sp>
        <p:nvSpPr>
          <p:cNvPr id="4" name="object 4"/>
          <p:cNvSpPr/>
          <p:nvPr/>
        </p:nvSpPr>
        <p:spPr>
          <a:xfrm>
            <a:off x="7156704" y="1441767"/>
            <a:ext cx="3235452" cy="89909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7351776" y="1636776"/>
            <a:ext cx="2665476" cy="329184"/>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5739384" y="2139645"/>
            <a:ext cx="2828543" cy="1039418"/>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934455" y="2334767"/>
            <a:ext cx="2258568" cy="469391"/>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7379207" y="2961106"/>
            <a:ext cx="2795016" cy="1260373"/>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7574280" y="3156204"/>
            <a:ext cx="2225039" cy="690372"/>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5993891" y="4020286"/>
            <a:ext cx="2787523" cy="1134135"/>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6188964" y="4215384"/>
            <a:ext cx="2217419" cy="563880"/>
          </a:xfrm>
          <a:prstGeom prst="rect">
            <a:avLst/>
          </a:prstGeom>
          <a:blipFill>
            <a:blip r:embed="rId9" cstate="print"/>
            <a:stretch>
              <a:fillRect/>
            </a:stretch>
          </a:blipFill>
        </p:spPr>
        <p:txBody>
          <a:bodyPr wrap="square" lIns="0" tIns="0" rIns="0" bIns="0" rtlCol="0"/>
          <a:lstStyle/>
          <a:p>
            <a:endParaRPr/>
          </a:p>
        </p:txBody>
      </p:sp>
      <p:sp>
        <p:nvSpPr>
          <p:cNvPr id="12" name="object 12"/>
          <p:cNvSpPr/>
          <p:nvPr/>
        </p:nvSpPr>
        <p:spPr>
          <a:xfrm>
            <a:off x="6475476" y="4952974"/>
            <a:ext cx="2903220" cy="1364107"/>
          </a:xfrm>
          <a:prstGeom prst="rect">
            <a:avLst/>
          </a:prstGeom>
          <a:blipFill>
            <a:blip r:embed="rId10" cstate="print"/>
            <a:stretch>
              <a:fillRect/>
            </a:stretch>
          </a:blipFill>
        </p:spPr>
        <p:txBody>
          <a:bodyPr wrap="square" lIns="0" tIns="0" rIns="0" bIns="0" rtlCol="0"/>
          <a:lstStyle/>
          <a:p>
            <a:endParaRPr/>
          </a:p>
        </p:txBody>
      </p:sp>
      <p:sp>
        <p:nvSpPr>
          <p:cNvPr id="13" name="object 13"/>
          <p:cNvSpPr/>
          <p:nvPr/>
        </p:nvSpPr>
        <p:spPr>
          <a:xfrm>
            <a:off x="6670547" y="5148071"/>
            <a:ext cx="2333244" cy="794004"/>
          </a:xfrm>
          <a:prstGeom prst="rect">
            <a:avLst/>
          </a:prstGeom>
          <a:blipFill>
            <a:blip r:embed="rId11"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480948" y="2286000"/>
            <a:ext cx="11230102" cy="1477328"/>
          </a:xfrm>
        </p:spPr>
        <p:txBody>
          <a:bodyPr/>
          <a:lstStyle/>
          <a:p>
            <a:pPr algn="ctr"/>
            <a:r>
              <a:rPr lang="it-IT" sz="9600" spc="-15" dirty="0">
                <a:solidFill>
                  <a:srgbClr val="2D75B6"/>
                </a:solidFill>
                <a:latin typeface="Calibri Light"/>
                <a:ea typeface="+mj-ea"/>
                <a:cs typeface="Calibri Light"/>
              </a:rPr>
              <a:t>Spunti didattici</a:t>
            </a:r>
          </a:p>
        </p:txBody>
      </p:sp>
    </p:spTree>
    <p:extLst>
      <p:ext uri="{BB962C8B-B14F-4D97-AF65-F5344CB8AC3E}">
        <p14:creationId xmlns:p14="http://schemas.microsoft.com/office/powerpoint/2010/main" val="3941635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2400" y="228600"/>
            <a:ext cx="11811000" cy="6853158"/>
          </a:xfrm>
          <a:prstGeom prst="rect">
            <a:avLst/>
          </a:prstGeom>
        </p:spPr>
        <p:txBody>
          <a:bodyPr vert="horz" wrap="square" lIns="0" tIns="0" rIns="0" bIns="0" rtlCol="0">
            <a:spAutoFit/>
          </a:bodyPr>
          <a:lstStyle/>
          <a:p>
            <a:pPr marL="299085" marR="6985" indent="-286385" algn="just">
              <a:lnSpc>
                <a:spcPct val="100000"/>
              </a:lnSpc>
              <a:buFont typeface="MS UI Gothic"/>
              <a:buChar char="➢"/>
              <a:tabLst>
                <a:tab pos="299720" algn="l"/>
              </a:tabLst>
            </a:pPr>
            <a:endParaRPr lang="it-IT" sz="1300" b="1" spc="-5" dirty="0" smtClean="0">
              <a:latin typeface="Calibri"/>
              <a:cs typeface="Calibri"/>
            </a:endParaRPr>
          </a:p>
          <a:p>
            <a:pPr marL="299085" marR="6985" indent="-286385" algn="just">
              <a:lnSpc>
                <a:spcPct val="100000"/>
              </a:lnSpc>
              <a:buFont typeface="MS UI Gothic"/>
              <a:buChar char="➢"/>
              <a:tabLst>
                <a:tab pos="299720" algn="l"/>
              </a:tabLst>
            </a:pPr>
            <a:endParaRPr lang="it-IT" sz="1400" b="1" spc="-5" dirty="0">
              <a:latin typeface="Calibri"/>
              <a:cs typeface="Calibri"/>
            </a:endParaRPr>
          </a:p>
          <a:p>
            <a:pPr marL="12700" marR="6985" algn="just">
              <a:lnSpc>
                <a:spcPct val="100000"/>
              </a:lnSpc>
              <a:tabLst>
                <a:tab pos="299720" algn="l"/>
              </a:tabLst>
            </a:pPr>
            <a:r>
              <a:rPr lang="it-IT" sz="1400" b="1" u="sng" spc="-5" dirty="0" smtClean="0">
                <a:latin typeface="Calibri"/>
                <a:cs typeface="Calibri"/>
              </a:rPr>
              <a:t>IL FATTO DI CRONACA, LA LOTTA CONTRO LA MAFIA</a:t>
            </a:r>
            <a:r>
              <a:rPr lang="it-IT" sz="1400" b="1" spc="-5" dirty="0" smtClean="0">
                <a:latin typeface="Calibri"/>
                <a:cs typeface="Calibri"/>
              </a:rPr>
              <a:t>: </a:t>
            </a:r>
            <a:r>
              <a:rPr sz="1400" b="1" i="1" spc="-5" dirty="0" smtClean="0">
                <a:latin typeface="Calibri"/>
                <a:cs typeface="Calibri"/>
              </a:rPr>
              <a:t>Sicilian </a:t>
            </a:r>
            <a:r>
              <a:rPr sz="1400" b="1" i="1" spc="-10" dirty="0">
                <a:latin typeface="Calibri"/>
                <a:cs typeface="Calibri"/>
              </a:rPr>
              <a:t>Ghost </a:t>
            </a:r>
            <a:r>
              <a:rPr sz="1400" b="1" i="1" spc="-5" dirty="0">
                <a:latin typeface="Calibri"/>
                <a:cs typeface="Calibri"/>
              </a:rPr>
              <a:t>Story </a:t>
            </a:r>
            <a:r>
              <a:rPr sz="1400" spc="-5" dirty="0">
                <a:latin typeface="Calibri"/>
                <a:cs typeface="Calibri"/>
              </a:rPr>
              <a:t>rimanda a un terribile </a:t>
            </a:r>
            <a:r>
              <a:rPr sz="1400" spc="-15" dirty="0">
                <a:latin typeface="Calibri"/>
                <a:cs typeface="Calibri"/>
              </a:rPr>
              <a:t>fatto </a:t>
            </a:r>
            <a:r>
              <a:rPr sz="1400" spc="-5" dirty="0">
                <a:latin typeface="Calibri"/>
                <a:cs typeface="Calibri"/>
              </a:rPr>
              <a:t>di </a:t>
            </a:r>
            <a:r>
              <a:rPr sz="1400" spc="-10" dirty="0">
                <a:latin typeface="Calibri"/>
                <a:cs typeface="Calibri"/>
              </a:rPr>
              <a:t>cronaca nera avvenuto </a:t>
            </a:r>
            <a:r>
              <a:rPr sz="1400" spc="-5" dirty="0">
                <a:latin typeface="Calibri"/>
                <a:cs typeface="Calibri"/>
              </a:rPr>
              <a:t>in Sicilia </a:t>
            </a:r>
            <a:r>
              <a:rPr sz="1400" dirty="0">
                <a:latin typeface="Calibri"/>
                <a:cs typeface="Calibri"/>
              </a:rPr>
              <a:t>nel 1996. </a:t>
            </a:r>
            <a:r>
              <a:rPr sz="1400" spc="-5" dirty="0">
                <a:latin typeface="Calibri"/>
                <a:cs typeface="Calibri"/>
              </a:rPr>
              <a:t>La narrazione </a:t>
            </a:r>
            <a:r>
              <a:rPr sz="1400" spc="-10" dirty="0">
                <a:latin typeface="Calibri"/>
                <a:cs typeface="Calibri"/>
              </a:rPr>
              <a:t>cinematografica </a:t>
            </a:r>
            <a:r>
              <a:rPr sz="1400" spc="-5" dirty="0">
                <a:latin typeface="Calibri"/>
                <a:cs typeface="Calibri"/>
              </a:rPr>
              <a:t>di un </a:t>
            </a:r>
            <a:r>
              <a:rPr sz="1400" spc="-10" dirty="0">
                <a:latin typeface="Calibri"/>
                <a:cs typeface="Calibri"/>
              </a:rPr>
              <a:t>evento </a:t>
            </a:r>
            <a:r>
              <a:rPr sz="1400" spc="-5" dirty="0">
                <a:latin typeface="Calibri"/>
                <a:cs typeface="Calibri"/>
              </a:rPr>
              <a:t>così  </a:t>
            </a:r>
            <a:r>
              <a:rPr sz="1400" spc="-10" dirty="0">
                <a:latin typeface="Calibri"/>
                <a:cs typeface="Calibri"/>
              </a:rPr>
              <a:t>tragico </a:t>
            </a:r>
            <a:r>
              <a:rPr sz="1400" spc="-5" dirty="0">
                <a:latin typeface="Calibri"/>
                <a:cs typeface="Calibri"/>
              </a:rPr>
              <a:t>espone chi se </a:t>
            </a:r>
            <a:r>
              <a:rPr sz="1400" spc="5" dirty="0">
                <a:latin typeface="Calibri"/>
                <a:cs typeface="Calibri"/>
              </a:rPr>
              <a:t>ne </a:t>
            </a:r>
            <a:r>
              <a:rPr sz="1400" spc="-5" dirty="0">
                <a:latin typeface="Calibri"/>
                <a:cs typeface="Calibri"/>
              </a:rPr>
              <a:t>occupa a una molteplicità di rischi, ma </a:t>
            </a:r>
            <a:r>
              <a:rPr sz="1400" dirty="0">
                <a:latin typeface="Calibri"/>
                <a:cs typeface="Calibri"/>
              </a:rPr>
              <a:t>anche </a:t>
            </a:r>
            <a:r>
              <a:rPr sz="1400" spc="-5" dirty="0">
                <a:latin typeface="Calibri"/>
                <a:cs typeface="Calibri"/>
              </a:rPr>
              <a:t>alla responsabilità </a:t>
            </a:r>
            <a:r>
              <a:rPr sz="1400" dirty="0">
                <a:latin typeface="Calibri"/>
                <a:cs typeface="Calibri"/>
              </a:rPr>
              <a:t>nei </a:t>
            </a:r>
            <a:r>
              <a:rPr sz="1400" spc="-10" dirty="0">
                <a:latin typeface="Calibri"/>
                <a:cs typeface="Calibri"/>
              </a:rPr>
              <a:t>confronti </a:t>
            </a:r>
            <a:r>
              <a:rPr sz="1400" dirty="0">
                <a:latin typeface="Calibri"/>
                <a:cs typeface="Calibri"/>
              </a:rPr>
              <a:t>degli </a:t>
            </a:r>
            <a:r>
              <a:rPr sz="1400" spc="-10" dirty="0">
                <a:latin typeface="Calibri"/>
                <a:cs typeface="Calibri"/>
              </a:rPr>
              <a:t>spettatori </a:t>
            </a:r>
            <a:r>
              <a:rPr sz="1400" spc="-5" dirty="0">
                <a:latin typeface="Calibri"/>
                <a:cs typeface="Calibri"/>
              </a:rPr>
              <a:t>e di chi è emotivamente  </a:t>
            </a:r>
            <a:r>
              <a:rPr sz="1400" spc="-10" dirty="0">
                <a:latin typeface="Calibri"/>
                <a:cs typeface="Calibri"/>
              </a:rPr>
              <a:t>coinvolto con </a:t>
            </a:r>
            <a:r>
              <a:rPr sz="1400" spc="-5" dirty="0">
                <a:latin typeface="Calibri"/>
                <a:cs typeface="Calibri"/>
              </a:rPr>
              <a:t>la </a:t>
            </a:r>
            <a:r>
              <a:rPr sz="1400" spc="-10" dirty="0">
                <a:latin typeface="Calibri"/>
                <a:cs typeface="Calibri"/>
              </a:rPr>
              <a:t>storia. </a:t>
            </a:r>
            <a:r>
              <a:rPr sz="1400" spc="-5" dirty="0">
                <a:latin typeface="Calibri"/>
                <a:cs typeface="Calibri"/>
              </a:rPr>
              <a:t>I registi </a:t>
            </a:r>
            <a:r>
              <a:rPr sz="1400" spc="-10" dirty="0">
                <a:latin typeface="Calibri"/>
                <a:cs typeface="Calibri"/>
              </a:rPr>
              <a:t>stessi, </a:t>
            </a:r>
            <a:r>
              <a:rPr sz="1400" spc="-5" dirty="0">
                <a:latin typeface="Calibri"/>
                <a:cs typeface="Calibri"/>
              </a:rPr>
              <a:t>da siciliani, </a:t>
            </a:r>
            <a:r>
              <a:rPr sz="1400" dirty="0">
                <a:latin typeface="Calibri"/>
                <a:cs typeface="Calibri"/>
              </a:rPr>
              <a:t>hanno </a:t>
            </a:r>
            <a:r>
              <a:rPr sz="1400" spc="-5" dirty="0">
                <a:latin typeface="Calibri"/>
                <a:cs typeface="Calibri"/>
              </a:rPr>
              <a:t>sentito la necessità di assumersi «la responsabilità di </a:t>
            </a:r>
            <a:r>
              <a:rPr sz="1400" spc="-10" dirty="0">
                <a:latin typeface="Calibri"/>
                <a:cs typeface="Calibri"/>
              </a:rPr>
              <a:t>raccontare </a:t>
            </a:r>
            <a:r>
              <a:rPr sz="1400" spc="-5" dirty="0">
                <a:latin typeface="Calibri"/>
                <a:cs typeface="Calibri"/>
              </a:rPr>
              <a:t>questa storia, anche  per </a:t>
            </a:r>
            <a:r>
              <a:rPr sz="1400" spc="-10" dirty="0">
                <a:latin typeface="Calibri"/>
                <a:cs typeface="Calibri"/>
              </a:rPr>
              <a:t>trasformare </a:t>
            </a:r>
            <a:r>
              <a:rPr sz="1400" spc="-5" dirty="0">
                <a:latin typeface="Calibri"/>
                <a:cs typeface="Calibri"/>
              </a:rPr>
              <a:t>la </a:t>
            </a:r>
            <a:r>
              <a:rPr sz="1400" spc="-10" dirty="0">
                <a:latin typeface="Calibri"/>
                <a:cs typeface="Calibri"/>
              </a:rPr>
              <a:t>rabbia </a:t>
            </a:r>
            <a:r>
              <a:rPr sz="1400" spc="-5" dirty="0">
                <a:latin typeface="Calibri"/>
                <a:cs typeface="Calibri"/>
              </a:rPr>
              <a:t>e </a:t>
            </a:r>
            <a:r>
              <a:rPr sz="1400" spc="-15" dirty="0">
                <a:latin typeface="Calibri"/>
                <a:cs typeface="Calibri"/>
              </a:rPr>
              <a:t>l’angoscia» </a:t>
            </a:r>
            <a:r>
              <a:rPr sz="1400" spc="-5" dirty="0">
                <a:latin typeface="Calibri"/>
                <a:cs typeface="Calibri"/>
              </a:rPr>
              <a:t>che li hanno </a:t>
            </a:r>
            <a:r>
              <a:rPr sz="1400" spc="-10" dirty="0">
                <a:latin typeface="Calibri"/>
                <a:cs typeface="Calibri"/>
              </a:rPr>
              <a:t>sempre </a:t>
            </a:r>
            <a:r>
              <a:rPr sz="1400" spc="-5" dirty="0">
                <a:latin typeface="Calibri"/>
                <a:cs typeface="Calibri"/>
              </a:rPr>
              <a:t>accompagnati, </a:t>
            </a:r>
            <a:r>
              <a:rPr sz="1400" spc="-10" dirty="0">
                <a:latin typeface="Calibri"/>
                <a:cs typeface="Calibri"/>
              </a:rPr>
              <a:t>come </a:t>
            </a:r>
            <a:r>
              <a:rPr sz="1400" spc="-5" dirty="0">
                <a:latin typeface="Calibri"/>
                <a:cs typeface="Calibri"/>
              </a:rPr>
              <a:t>essi </a:t>
            </a:r>
            <a:r>
              <a:rPr sz="1400" spc="-10" dirty="0">
                <a:latin typeface="Calibri"/>
                <a:cs typeface="Calibri"/>
              </a:rPr>
              <a:t>stessi </a:t>
            </a:r>
            <a:r>
              <a:rPr sz="1400" spc="-5" dirty="0" err="1">
                <a:latin typeface="Calibri"/>
                <a:cs typeface="Calibri"/>
              </a:rPr>
              <a:t>hanno</a:t>
            </a:r>
            <a:r>
              <a:rPr sz="1400" spc="-5" dirty="0">
                <a:latin typeface="Calibri"/>
                <a:cs typeface="Calibri"/>
              </a:rPr>
              <a:t> </a:t>
            </a:r>
            <a:r>
              <a:rPr sz="1400" spc="-10" dirty="0" err="1" smtClean="0">
                <a:latin typeface="Calibri"/>
                <a:cs typeface="Calibri"/>
              </a:rPr>
              <a:t>dichiarato</a:t>
            </a:r>
            <a:r>
              <a:rPr sz="1400" spc="-10" dirty="0" smtClean="0">
                <a:latin typeface="Calibri"/>
                <a:cs typeface="Calibri"/>
              </a:rPr>
              <a:t>.</a:t>
            </a:r>
            <a:endParaRPr lang="it-IT" sz="1400" spc="-10" dirty="0" smtClean="0">
              <a:latin typeface="Calibri"/>
              <a:cs typeface="Calibri"/>
            </a:endParaRPr>
          </a:p>
          <a:p>
            <a:pPr marL="299085" marR="6985" indent="-286385" algn="just">
              <a:lnSpc>
                <a:spcPct val="100000"/>
              </a:lnSpc>
              <a:buFont typeface="MS UI Gothic"/>
              <a:buChar char="➢"/>
              <a:tabLst>
                <a:tab pos="299720" algn="l"/>
              </a:tabLst>
            </a:pPr>
            <a:endParaRPr lang="it-IT" sz="1300" spc="-10" dirty="0" smtClean="0">
              <a:latin typeface="Calibri"/>
              <a:cs typeface="Calibri"/>
            </a:endParaRPr>
          </a:p>
          <a:p>
            <a:pPr marL="12700" marR="6985" algn="just">
              <a:lnSpc>
                <a:spcPct val="100000"/>
              </a:lnSpc>
              <a:tabLst>
                <a:tab pos="299720" algn="l"/>
              </a:tabLst>
            </a:pPr>
            <a:endParaRPr lang="it-IT" sz="1300" spc="-10" dirty="0">
              <a:latin typeface="Calibri"/>
              <a:cs typeface="Calibri"/>
            </a:endParaRPr>
          </a:p>
          <a:p>
            <a:pPr>
              <a:spcBef>
                <a:spcPts val="25"/>
              </a:spcBef>
            </a:pPr>
            <a:r>
              <a:rPr lang="it-IT" sz="1400" spc="-10" dirty="0">
                <a:cs typeface="Calibri"/>
              </a:rPr>
              <a:t>Giuseppe Di Matteo fu rapito il pomeriggio del 23 novembre 1993, quando aveva quasi 13 anni, in  un maneggio di Altofonte, da un gruppo di mafiosi che agivano su ordine di Giovanni Brusca, allora  latitante e boss di San Giuseppe Jato. Secondo le deposizioni di Gaspare </a:t>
            </a:r>
            <a:r>
              <a:rPr lang="it-IT" sz="1400" spc="-10" dirty="0" err="1">
                <a:cs typeface="Calibri"/>
              </a:rPr>
              <a:t>Spatuzza</a:t>
            </a:r>
            <a:r>
              <a:rPr lang="it-IT" sz="1400" spc="-10" dirty="0">
                <a:cs typeface="Calibri"/>
              </a:rPr>
              <a:t>, che prese parte al  rapimento, i sequestratori si travestirono da poliziotti della DIA ingannando facilmente il bambino,  che credeva di poter rivedere il padre in quel periodo sotto protezione lontano dalla Sicilia. Dice  </a:t>
            </a:r>
            <a:r>
              <a:rPr lang="it-IT" sz="1400" spc="-10" dirty="0" err="1">
                <a:cs typeface="Calibri"/>
              </a:rPr>
              <a:t>Spatuzza</a:t>
            </a:r>
            <a:r>
              <a:rPr lang="it-IT" sz="1400" spc="-10" dirty="0">
                <a:cs typeface="Calibri"/>
              </a:rPr>
              <a:t>: "Agli occhi del bambino siamo apparsi degli angeli, ma in realtà eravamo dei lupi. (...) Lui  era felice, diceva 'Papà mio, amore mio' ". Il piccolo fu legato e lasciato nel cassone di un furgoncino  Fiat Fiorino, prima di essere consegnato ai suoi carcerieri</a:t>
            </a:r>
            <a:r>
              <a:rPr lang="it-IT" sz="1400" spc="-10" dirty="0" smtClean="0">
                <a:cs typeface="Calibri"/>
              </a:rPr>
              <a:t>.</a:t>
            </a:r>
          </a:p>
          <a:p>
            <a:pPr>
              <a:spcBef>
                <a:spcPts val="25"/>
              </a:spcBef>
            </a:pPr>
            <a:endParaRPr lang="it-IT" sz="1400" dirty="0">
              <a:cs typeface="Times New Roman"/>
            </a:endParaRPr>
          </a:p>
          <a:p>
            <a:pPr marL="12700" marR="5080" algn="just">
              <a:lnSpc>
                <a:spcPct val="100000"/>
              </a:lnSpc>
              <a:spcBef>
                <a:spcPts val="5"/>
              </a:spcBef>
            </a:pPr>
            <a:r>
              <a:rPr lang="it-IT" sz="1400" spc="-5" dirty="0">
                <a:cs typeface="Calibri"/>
              </a:rPr>
              <a:t>La famiglia </a:t>
            </a:r>
            <a:r>
              <a:rPr lang="it-IT" sz="1400" spc="-10" dirty="0">
                <a:cs typeface="Calibri"/>
              </a:rPr>
              <a:t>cercò </a:t>
            </a:r>
            <a:r>
              <a:rPr lang="it-IT" sz="1400" spc="-5" dirty="0">
                <a:cs typeface="Calibri"/>
              </a:rPr>
              <a:t>presso </a:t>
            </a:r>
            <a:r>
              <a:rPr lang="it-IT" sz="1400" spc="-10" dirty="0">
                <a:cs typeface="Calibri"/>
              </a:rPr>
              <a:t>tutti </a:t>
            </a:r>
            <a:r>
              <a:rPr lang="it-IT" sz="1400" dirty="0">
                <a:cs typeface="Calibri"/>
              </a:rPr>
              <a:t>gli </a:t>
            </a:r>
            <a:r>
              <a:rPr lang="it-IT" sz="1400" spc="-5" dirty="0">
                <a:cs typeface="Calibri"/>
              </a:rPr>
              <a:t>ospedali </a:t>
            </a:r>
            <a:r>
              <a:rPr lang="it-IT" sz="1400" spc="-10" dirty="0">
                <a:cs typeface="Calibri"/>
              </a:rPr>
              <a:t>cittadini </a:t>
            </a:r>
            <a:r>
              <a:rPr lang="it-IT" sz="1400" spc="-5" dirty="0">
                <a:cs typeface="Calibri"/>
              </a:rPr>
              <a:t>notizie </a:t>
            </a:r>
            <a:r>
              <a:rPr lang="it-IT" sz="1400" dirty="0">
                <a:cs typeface="Calibri"/>
              </a:rPr>
              <a:t>del </a:t>
            </a:r>
            <a:r>
              <a:rPr lang="it-IT" sz="1400" spc="-10" dirty="0">
                <a:cs typeface="Calibri"/>
              </a:rPr>
              <a:t>figlio, </a:t>
            </a:r>
            <a:r>
              <a:rPr lang="it-IT" sz="1400" dirty="0">
                <a:cs typeface="Calibri"/>
              </a:rPr>
              <a:t>ma </a:t>
            </a:r>
            <a:r>
              <a:rPr lang="it-IT" sz="1400" spc="-10" dirty="0">
                <a:cs typeface="Calibri"/>
              </a:rPr>
              <a:t>quando, </a:t>
            </a:r>
            <a:r>
              <a:rPr lang="it-IT" sz="1400" dirty="0">
                <a:cs typeface="Calibri"/>
              </a:rPr>
              <a:t>il 1º </a:t>
            </a:r>
            <a:r>
              <a:rPr lang="it-IT" sz="1400" spc="-5" dirty="0">
                <a:cs typeface="Calibri"/>
              </a:rPr>
              <a:t>dicembre </a:t>
            </a:r>
            <a:r>
              <a:rPr lang="it-IT" sz="1400" dirty="0">
                <a:cs typeface="Calibri"/>
              </a:rPr>
              <a:t>1993, un messaggio </a:t>
            </a:r>
            <a:r>
              <a:rPr lang="it-IT" sz="1400" spc="-5" dirty="0">
                <a:cs typeface="Calibri"/>
              </a:rPr>
              <a:t>su un biglietto giunse </a:t>
            </a:r>
            <a:r>
              <a:rPr lang="it-IT" sz="1400" dirty="0">
                <a:cs typeface="Calibri"/>
              </a:rPr>
              <a:t>alla </a:t>
            </a:r>
            <a:r>
              <a:rPr lang="it-IT" sz="1400" spc="-5" dirty="0">
                <a:cs typeface="Calibri"/>
              </a:rPr>
              <a:t>famiglia </a:t>
            </a:r>
            <a:r>
              <a:rPr lang="it-IT" sz="1400" spc="-10" dirty="0">
                <a:cs typeface="Calibri"/>
              </a:rPr>
              <a:t>con </a:t>
            </a:r>
            <a:r>
              <a:rPr lang="it-IT" sz="1400" spc="-5" dirty="0">
                <a:cs typeface="Calibri"/>
              </a:rPr>
              <a:t>scritto  </a:t>
            </a:r>
            <a:r>
              <a:rPr lang="it-IT" sz="1400" spc="-15" dirty="0">
                <a:cs typeface="Calibri"/>
              </a:rPr>
              <a:t>"Tappaci </a:t>
            </a:r>
            <a:r>
              <a:rPr lang="it-IT" sz="1400" dirty="0">
                <a:cs typeface="Calibri"/>
              </a:rPr>
              <a:t>la </a:t>
            </a:r>
            <a:r>
              <a:rPr lang="it-IT" sz="1400" spc="-5" dirty="0">
                <a:cs typeface="Calibri"/>
              </a:rPr>
              <a:t>bocca" </a:t>
            </a:r>
            <a:r>
              <a:rPr lang="it-IT" sz="1400" dirty="0">
                <a:cs typeface="Calibri"/>
              </a:rPr>
              <a:t>e </a:t>
            </a:r>
            <a:r>
              <a:rPr lang="it-IT" sz="1400" spc="-5" dirty="0">
                <a:cs typeface="Calibri"/>
              </a:rPr>
              <a:t>due </a:t>
            </a:r>
            <a:r>
              <a:rPr lang="it-IT" sz="1400" spc="-10" dirty="0">
                <a:cs typeface="Calibri"/>
              </a:rPr>
              <a:t>foto </a:t>
            </a:r>
            <a:r>
              <a:rPr lang="it-IT" sz="1400" dirty="0">
                <a:cs typeface="Calibri"/>
              </a:rPr>
              <a:t>del </a:t>
            </a:r>
            <a:r>
              <a:rPr lang="it-IT" sz="1400" spc="-5" dirty="0">
                <a:cs typeface="Calibri"/>
              </a:rPr>
              <a:t>bambino che </a:t>
            </a:r>
            <a:r>
              <a:rPr lang="it-IT" sz="1400" spc="-10" dirty="0">
                <a:cs typeface="Calibri"/>
              </a:rPr>
              <a:t>teneva in </a:t>
            </a:r>
            <a:r>
              <a:rPr lang="it-IT" sz="1400" dirty="0">
                <a:cs typeface="Calibri"/>
              </a:rPr>
              <a:t>mano </a:t>
            </a:r>
            <a:r>
              <a:rPr lang="it-IT" sz="1400" spc="-5" dirty="0">
                <a:cs typeface="Calibri"/>
              </a:rPr>
              <a:t>un quotidiano </a:t>
            </a:r>
            <a:r>
              <a:rPr lang="it-IT" sz="1400" dirty="0">
                <a:cs typeface="Calibri"/>
              </a:rPr>
              <a:t>del 29 </a:t>
            </a:r>
            <a:r>
              <a:rPr lang="it-IT" sz="1400" spc="-10" dirty="0">
                <a:cs typeface="Calibri"/>
              </a:rPr>
              <a:t>novembre </a:t>
            </a:r>
            <a:r>
              <a:rPr lang="it-IT" sz="1400" dirty="0">
                <a:cs typeface="Calibri"/>
              </a:rPr>
              <a:t>1993, </a:t>
            </a:r>
            <a:r>
              <a:rPr lang="it-IT" sz="1400" spc="-5" dirty="0">
                <a:cs typeface="Calibri"/>
              </a:rPr>
              <a:t>fu </a:t>
            </a:r>
            <a:r>
              <a:rPr lang="it-IT" sz="1400" spc="-10" dirty="0">
                <a:cs typeface="Calibri"/>
              </a:rPr>
              <a:t>chiaro </a:t>
            </a:r>
            <a:r>
              <a:rPr lang="it-IT" sz="1400" spc="-5" dirty="0">
                <a:cs typeface="Calibri"/>
              </a:rPr>
              <a:t>che </a:t>
            </a:r>
            <a:r>
              <a:rPr lang="it-IT" sz="1400" dirty="0">
                <a:cs typeface="Calibri"/>
              </a:rPr>
              <a:t>il </a:t>
            </a:r>
            <a:r>
              <a:rPr lang="it-IT" sz="1400" spc="-10" dirty="0">
                <a:cs typeface="Calibri"/>
              </a:rPr>
              <a:t>rapimento </a:t>
            </a:r>
            <a:r>
              <a:rPr lang="it-IT" sz="1400" spc="-15" dirty="0">
                <a:cs typeface="Calibri"/>
              </a:rPr>
              <a:t>era </a:t>
            </a:r>
            <a:r>
              <a:rPr lang="it-IT" sz="1400" spc="-10" dirty="0">
                <a:cs typeface="Calibri"/>
              </a:rPr>
              <a:t>finalizzato </a:t>
            </a:r>
            <a:r>
              <a:rPr lang="it-IT" sz="1400" dirty="0">
                <a:cs typeface="Calibri"/>
              </a:rPr>
              <a:t>a </a:t>
            </a:r>
            <a:r>
              <a:rPr lang="it-IT" sz="1400" spc="-10" dirty="0">
                <a:cs typeface="Calibri"/>
              </a:rPr>
              <a:t>spingere </a:t>
            </a:r>
            <a:r>
              <a:rPr lang="it-IT" sz="1400" spc="-5" dirty="0">
                <a:cs typeface="Calibri"/>
              </a:rPr>
              <a:t>Santino </a:t>
            </a:r>
            <a:r>
              <a:rPr lang="it-IT" sz="1400" spc="5" dirty="0">
                <a:cs typeface="Calibri"/>
              </a:rPr>
              <a:t>Di  </a:t>
            </a:r>
            <a:r>
              <a:rPr lang="it-IT" sz="1400" spc="-10" dirty="0">
                <a:cs typeface="Calibri"/>
              </a:rPr>
              <a:t>Matteo </a:t>
            </a:r>
            <a:r>
              <a:rPr lang="it-IT" sz="1400" dirty="0">
                <a:cs typeface="Calibri"/>
              </a:rPr>
              <a:t>a </a:t>
            </a:r>
            <a:r>
              <a:rPr lang="it-IT" sz="1400" spc="-15" dirty="0">
                <a:cs typeface="Calibri"/>
              </a:rPr>
              <a:t>ritrattare </a:t>
            </a:r>
            <a:r>
              <a:rPr lang="it-IT" sz="1400" dirty="0">
                <a:cs typeface="Calibri"/>
              </a:rPr>
              <a:t>le </a:t>
            </a:r>
            <a:r>
              <a:rPr lang="it-IT" sz="1400" spc="-5" dirty="0">
                <a:cs typeface="Calibri"/>
              </a:rPr>
              <a:t>sue rivelazioni sulla </a:t>
            </a:r>
            <a:r>
              <a:rPr lang="it-IT" sz="1400" spc="-15" dirty="0">
                <a:cs typeface="Calibri"/>
              </a:rPr>
              <a:t>strage </a:t>
            </a:r>
            <a:r>
              <a:rPr lang="it-IT" sz="1400" dirty="0">
                <a:cs typeface="Calibri"/>
              </a:rPr>
              <a:t>di </a:t>
            </a:r>
            <a:r>
              <a:rPr lang="it-IT" sz="1400" spc="-5" dirty="0">
                <a:cs typeface="Calibri"/>
              </a:rPr>
              <a:t>Capaci </a:t>
            </a:r>
            <a:r>
              <a:rPr lang="it-IT" sz="1400" dirty="0">
                <a:cs typeface="Calibri"/>
              </a:rPr>
              <a:t>e </a:t>
            </a:r>
            <a:r>
              <a:rPr lang="it-IT" sz="1400" spc="-5" dirty="0">
                <a:cs typeface="Calibri"/>
              </a:rPr>
              <a:t>sull'uccisione </a:t>
            </a:r>
            <a:r>
              <a:rPr lang="it-IT" sz="1400" spc="-10" dirty="0">
                <a:cs typeface="Calibri"/>
              </a:rPr>
              <a:t>dell'esattore </a:t>
            </a:r>
            <a:r>
              <a:rPr lang="it-IT" sz="1400" spc="-5" dirty="0">
                <a:cs typeface="Calibri"/>
              </a:rPr>
              <a:t>Ignazio </a:t>
            </a:r>
            <a:r>
              <a:rPr lang="it-IT" sz="1400" spc="-10" dirty="0">
                <a:cs typeface="Calibri"/>
              </a:rPr>
              <a:t>Salvo. </a:t>
            </a:r>
            <a:r>
              <a:rPr lang="it-IT" sz="1400" spc="-5" dirty="0">
                <a:cs typeface="Calibri"/>
              </a:rPr>
              <a:t>Il </a:t>
            </a:r>
            <a:r>
              <a:rPr lang="it-IT" sz="1400" dirty="0">
                <a:cs typeface="Calibri"/>
              </a:rPr>
              <a:t>14 </a:t>
            </a:r>
            <a:r>
              <a:rPr lang="it-IT" sz="1400" spc="-5" dirty="0">
                <a:cs typeface="Calibri"/>
              </a:rPr>
              <a:t>dicembre </a:t>
            </a:r>
            <a:r>
              <a:rPr lang="it-IT" sz="1400" dirty="0">
                <a:cs typeface="Calibri"/>
              </a:rPr>
              <a:t>1993 </a:t>
            </a:r>
            <a:r>
              <a:rPr lang="it-IT" sz="1400" spc="-10" dirty="0">
                <a:cs typeface="Calibri"/>
              </a:rPr>
              <a:t>Francesca </a:t>
            </a:r>
            <a:r>
              <a:rPr lang="it-IT" sz="1400" spc="-5" dirty="0" err="1">
                <a:cs typeface="Calibri"/>
              </a:rPr>
              <a:t>Castellese</a:t>
            </a:r>
            <a:r>
              <a:rPr lang="it-IT" sz="1400" spc="-5" dirty="0">
                <a:cs typeface="Calibri"/>
              </a:rPr>
              <a:t>, moglie di </a:t>
            </a:r>
            <a:r>
              <a:rPr lang="it-IT" sz="1400" dirty="0" err="1">
                <a:cs typeface="Calibri"/>
              </a:rPr>
              <a:t>Di</a:t>
            </a:r>
            <a:r>
              <a:rPr lang="it-IT" sz="1400" dirty="0">
                <a:cs typeface="Calibri"/>
              </a:rPr>
              <a:t> </a:t>
            </a:r>
            <a:r>
              <a:rPr lang="it-IT" sz="1400" spc="-15" dirty="0">
                <a:cs typeface="Calibri"/>
              </a:rPr>
              <a:t>Matteo,  </a:t>
            </a:r>
            <a:r>
              <a:rPr lang="it-IT" sz="1400" spc="-5" dirty="0">
                <a:cs typeface="Calibri"/>
              </a:rPr>
              <a:t>denunciò </a:t>
            </a:r>
            <a:r>
              <a:rPr lang="it-IT" sz="1400" dirty="0">
                <a:cs typeface="Calibri"/>
              </a:rPr>
              <a:t>la </a:t>
            </a:r>
            <a:r>
              <a:rPr lang="it-IT" sz="1400" spc="-5" dirty="0">
                <a:cs typeface="Calibri"/>
              </a:rPr>
              <a:t>scomparsa </a:t>
            </a:r>
            <a:r>
              <a:rPr lang="it-IT" sz="1400" dirty="0">
                <a:cs typeface="Calibri"/>
              </a:rPr>
              <a:t>del figlio. </a:t>
            </a:r>
            <a:r>
              <a:rPr lang="it-IT" sz="1400" spc="-5" dirty="0">
                <a:cs typeface="Calibri"/>
              </a:rPr>
              <a:t>In </a:t>
            </a:r>
            <a:r>
              <a:rPr lang="it-IT" sz="1400" spc="-15" dirty="0">
                <a:cs typeface="Calibri"/>
              </a:rPr>
              <a:t>serata </a:t>
            </a:r>
            <a:r>
              <a:rPr lang="it-IT" sz="1400" spc="-5" dirty="0">
                <a:cs typeface="Calibri"/>
              </a:rPr>
              <a:t>fu </a:t>
            </a:r>
            <a:r>
              <a:rPr lang="it-IT" sz="1400" spc="-10" dirty="0">
                <a:cs typeface="Calibri"/>
              </a:rPr>
              <a:t>recapitato </a:t>
            </a:r>
            <a:r>
              <a:rPr lang="it-IT" sz="1400" spc="-5" dirty="0">
                <a:cs typeface="Calibri"/>
              </a:rPr>
              <a:t>un nuovo </a:t>
            </a:r>
            <a:r>
              <a:rPr lang="it-IT" sz="1400" dirty="0">
                <a:cs typeface="Calibri"/>
              </a:rPr>
              <a:t>messaggio a </a:t>
            </a:r>
            <a:r>
              <a:rPr lang="it-IT" sz="1400" spc="-5" dirty="0">
                <a:cs typeface="Calibri"/>
              </a:rPr>
              <a:t>casa </a:t>
            </a:r>
            <a:r>
              <a:rPr lang="it-IT" sz="1400" dirty="0">
                <a:cs typeface="Calibri"/>
              </a:rPr>
              <a:t>del </a:t>
            </a:r>
            <a:r>
              <a:rPr lang="it-IT" sz="1400" spc="-5" dirty="0">
                <a:cs typeface="Calibri"/>
              </a:rPr>
              <a:t>suocero </a:t>
            </a:r>
            <a:r>
              <a:rPr lang="it-IT" sz="1400" dirty="0">
                <a:cs typeface="Calibri"/>
              </a:rPr>
              <a:t>(Giuseppe Di </a:t>
            </a:r>
            <a:r>
              <a:rPr lang="it-IT" sz="1400" spc="-10" dirty="0">
                <a:cs typeface="Calibri"/>
              </a:rPr>
              <a:t>Matteo, padre </a:t>
            </a:r>
            <a:r>
              <a:rPr lang="it-IT" sz="1400" spc="-5" dirty="0">
                <a:cs typeface="Calibri"/>
              </a:rPr>
              <a:t>di </a:t>
            </a:r>
            <a:r>
              <a:rPr lang="it-IT" sz="1400" spc="-10" dirty="0">
                <a:cs typeface="Calibri"/>
              </a:rPr>
              <a:t>Santino) con </a:t>
            </a:r>
            <a:r>
              <a:rPr lang="it-IT" sz="1400" spc="-5" dirty="0">
                <a:cs typeface="Calibri"/>
              </a:rPr>
              <a:t>scritto "Il bambino </a:t>
            </a:r>
            <a:r>
              <a:rPr lang="it-IT" sz="1400" dirty="0">
                <a:cs typeface="Calibri"/>
              </a:rPr>
              <a:t>lo  abbiamo </a:t>
            </a:r>
            <a:r>
              <a:rPr lang="it-IT" sz="1400" spc="-5" dirty="0">
                <a:cs typeface="Calibri"/>
              </a:rPr>
              <a:t>noi </a:t>
            </a:r>
            <a:r>
              <a:rPr lang="it-IT" sz="1400" dirty="0">
                <a:cs typeface="Calibri"/>
              </a:rPr>
              <a:t>e tuo figlio </a:t>
            </a:r>
            <a:r>
              <a:rPr lang="it-IT" sz="1400" spc="-5" dirty="0">
                <a:cs typeface="Calibri"/>
              </a:rPr>
              <a:t>non deve </a:t>
            </a:r>
            <a:r>
              <a:rPr lang="it-IT" sz="1400" spc="-10" dirty="0">
                <a:cs typeface="Calibri"/>
              </a:rPr>
              <a:t>fare</a:t>
            </a:r>
            <a:r>
              <a:rPr lang="it-IT" sz="1400" spc="-100" dirty="0">
                <a:cs typeface="Calibri"/>
              </a:rPr>
              <a:t> </a:t>
            </a:r>
            <a:r>
              <a:rPr lang="it-IT" sz="1400" spc="-5" dirty="0">
                <a:cs typeface="Calibri"/>
              </a:rPr>
              <a:t>tragedie".</a:t>
            </a:r>
            <a:endParaRPr lang="it-IT" sz="1400" dirty="0">
              <a:cs typeface="Calibri"/>
            </a:endParaRPr>
          </a:p>
          <a:p>
            <a:pPr>
              <a:lnSpc>
                <a:spcPct val="100000"/>
              </a:lnSpc>
            </a:pPr>
            <a:endParaRPr lang="it-IT" sz="1400" dirty="0">
              <a:cs typeface="Times New Roman"/>
            </a:endParaRPr>
          </a:p>
          <a:p>
            <a:pPr marL="12700" marR="5080" algn="just">
              <a:lnSpc>
                <a:spcPct val="100000"/>
              </a:lnSpc>
            </a:pPr>
            <a:r>
              <a:rPr lang="it-IT" sz="1400" dirty="0">
                <a:cs typeface="Calibri"/>
              </a:rPr>
              <a:t>Dopo </a:t>
            </a:r>
            <a:r>
              <a:rPr lang="it-IT" sz="1400" spc="-5" dirty="0">
                <a:cs typeface="Calibri"/>
              </a:rPr>
              <a:t>un iniziale cedimento psicologico Santino </a:t>
            </a:r>
            <a:r>
              <a:rPr lang="it-IT" sz="1400" dirty="0">
                <a:cs typeface="Calibri"/>
              </a:rPr>
              <a:t>Di </a:t>
            </a:r>
            <a:r>
              <a:rPr lang="it-IT" sz="1400" spc="-15" dirty="0">
                <a:cs typeface="Calibri"/>
              </a:rPr>
              <a:t>Matteo, </a:t>
            </a:r>
            <a:r>
              <a:rPr lang="it-IT" sz="1400" spc="-5" dirty="0">
                <a:cs typeface="Calibri"/>
              </a:rPr>
              <a:t>sebbene </a:t>
            </a:r>
            <a:r>
              <a:rPr lang="it-IT" sz="1400" spc="-10" dirty="0">
                <a:cs typeface="Calibri"/>
              </a:rPr>
              <a:t>fosse angosciato </a:t>
            </a:r>
            <a:r>
              <a:rPr lang="it-IT" sz="1400" dirty="0">
                <a:cs typeface="Calibri"/>
              </a:rPr>
              <a:t>dalle </a:t>
            </a:r>
            <a:r>
              <a:rPr lang="it-IT" sz="1400" spc="-5" dirty="0">
                <a:cs typeface="Calibri"/>
              </a:rPr>
              <a:t>sorti del figlio, non si piegò </a:t>
            </a:r>
            <a:r>
              <a:rPr lang="it-IT" sz="1400" dirty="0">
                <a:cs typeface="Calibri"/>
              </a:rPr>
              <a:t>al </a:t>
            </a:r>
            <a:r>
              <a:rPr lang="it-IT" sz="1400" spc="-15" dirty="0">
                <a:cs typeface="Calibri"/>
              </a:rPr>
              <a:t>ricatto, </a:t>
            </a:r>
            <a:r>
              <a:rPr lang="it-IT" sz="1400" dirty="0">
                <a:cs typeface="Calibri"/>
              </a:rPr>
              <a:t>e dopo </a:t>
            </a:r>
            <a:r>
              <a:rPr lang="it-IT" sz="1400" spc="-5" dirty="0">
                <a:cs typeface="Calibri"/>
              </a:rPr>
              <a:t>un </a:t>
            </a:r>
            <a:r>
              <a:rPr lang="it-IT" sz="1400" spc="-15" dirty="0">
                <a:cs typeface="Calibri"/>
              </a:rPr>
              <a:t>tentativo </a:t>
            </a:r>
            <a:r>
              <a:rPr lang="it-IT" sz="1400" spc="-10" dirty="0">
                <a:cs typeface="Calibri"/>
              </a:rPr>
              <a:t>andato </a:t>
            </a:r>
            <a:r>
              <a:rPr lang="it-IT" sz="1400" dirty="0">
                <a:cs typeface="Calibri"/>
              </a:rPr>
              <a:t>a </a:t>
            </a:r>
            <a:r>
              <a:rPr lang="it-IT" sz="1400" spc="-5" dirty="0">
                <a:cs typeface="Calibri"/>
              </a:rPr>
              <a:t>vuoto </a:t>
            </a:r>
            <a:r>
              <a:rPr lang="it-IT" sz="1400" spc="5" dirty="0">
                <a:cs typeface="Calibri"/>
              </a:rPr>
              <a:t>di  </a:t>
            </a:r>
            <a:r>
              <a:rPr lang="it-IT" sz="1400" spc="-5" dirty="0">
                <a:cs typeface="Calibri"/>
              </a:rPr>
              <a:t>cercarlo </a:t>
            </a:r>
            <a:r>
              <a:rPr lang="it-IT" sz="1400" spc="-10" dirty="0">
                <a:cs typeface="Calibri"/>
              </a:rPr>
              <a:t>con </a:t>
            </a:r>
            <a:r>
              <a:rPr lang="it-IT" sz="1400" dirty="0">
                <a:cs typeface="Calibri"/>
              </a:rPr>
              <a:t>Gioacchino </a:t>
            </a:r>
            <a:r>
              <a:rPr lang="it-IT" sz="1400" spc="-5" dirty="0">
                <a:cs typeface="Calibri"/>
              </a:rPr>
              <a:t>La Barbera </a:t>
            </a:r>
            <a:r>
              <a:rPr lang="it-IT" sz="1400" dirty="0">
                <a:cs typeface="Calibri"/>
              </a:rPr>
              <a:t>e </a:t>
            </a:r>
            <a:r>
              <a:rPr lang="it-IT" sz="1400" spc="-5" dirty="0">
                <a:cs typeface="Calibri"/>
              </a:rPr>
              <a:t>Balduccio </a:t>
            </a:r>
            <a:r>
              <a:rPr lang="it-IT" sz="1400" dirty="0">
                <a:cs typeface="Calibri"/>
              </a:rPr>
              <a:t>Di Maggio </a:t>
            </a:r>
            <a:r>
              <a:rPr lang="it-IT" sz="1400" spc="-10" dirty="0">
                <a:cs typeface="Calibri"/>
              </a:rPr>
              <a:t>pure </a:t>
            </a:r>
            <a:r>
              <a:rPr lang="it-IT" sz="1400" spc="-5" dirty="0">
                <a:cs typeface="Calibri"/>
              </a:rPr>
              <a:t>loro </a:t>
            </a:r>
            <a:r>
              <a:rPr lang="it-IT" sz="1400" spc="-10" dirty="0">
                <a:cs typeface="Calibri"/>
              </a:rPr>
              <a:t>collaboratori, </a:t>
            </a:r>
            <a:r>
              <a:rPr lang="it-IT" sz="1400" dirty="0">
                <a:cs typeface="Calibri"/>
              </a:rPr>
              <a:t>decise di </a:t>
            </a:r>
            <a:r>
              <a:rPr lang="it-IT" sz="1400" spc="-10" dirty="0">
                <a:cs typeface="Calibri"/>
              </a:rPr>
              <a:t>proseguire </a:t>
            </a:r>
            <a:r>
              <a:rPr lang="it-IT" sz="1400" dirty="0">
                <a:cs typeface="Calibri"/>
              </a:rPr>
              <a:t>la </a:t>
            </a:r>
            <a:r>
              <a:rPr lang="it-IT" sz="1400" spc="-10" dirty="0">
                <a:cs typeface="Calibri"/>
              </a:rPr>
              <a:t>collaborazione con </a:t>
            </a:r>
            <a:r>
              <a:rPr lang="it-IT" sz="1400" dirty="0">
                <a:cs typeface="Calibri"/>
              </a:rPr>
              <a:t>la </a:t>
            </a:r>
            <a:r>
              <a:rPr lang="it-IT" sz="1400" spc="-5" dirty="0">
                <a:cs typeface="Calibri"/>
              </a:rPr>
              <a:t>giustizia. </a:t>
            </a:r>
            <a:r>
              <a:rPr lang="it-IT" sz="1400" spc="-10" dirty="0">
                <a:cs typeface="Calibri"/>
              </a:rPr>
              <a:t>Fu </a:t>
            </a:r>
            <a:r>
              <a:rPr lang="it-IT" sz="1400" spc="-5" dirty="0">
                <a:cs typeface="Calibri"/>
              </a:rPr>
              <a:t>solo </a:t>
            </a:r>
            <a:r>
              <a:rPr lang="it-IT" sz="1400" spc="-10" dirty="0">
                <a:cs typeface="Calibri"/>
              </a:rPr>
              <a:t>quando Brusca </a:t>
            </a:r>
            <a:r>
              <a:rPr lang="it-IT" sz="1400" spc="-5" dirty="0">
                <a:cs typeface="Calibri"/>
              </a:rPr>
              <a:t>venne  </a:t>
            </a:r>
            <a:r>
              <a:rPr lang="it-IT" sz="1400" spc="-10" dirty="0">
                <a:cs typeface="Calibri"/>
              </a:rPr>
              <a:t>condannato all'ergastolo </a:t>
            </a:r>
            <a:r>
              <a:rPr lang="it-IT" sz="1400" dirty="0">
                <a:cs typeface="Calibri"/>
              </a:rPr>
              <a:t>per </a:t>
            </a:r>
            <a:r>
              <a:rPr lang="it-IT" sz="1400" spc="-5" dirty="0">
                <a:cs typeface="Calibri"/>
              </a:rPr>
              <a:t>l'omicidio </a:t>
            </a:r>
            <a:r>
              <a:rPr lang="it-IT" sz="1400" dirty="0">
                <a:cs typeface="Calibri"/>
              </a:rPr>
              <a:t>di </a:t>
            </a:r>
            <a:r>
              <a:rPr lang="it-IT" sz="1400" spc="-5" dirty="0">
                <a:cs typeface="Calibri"/>
              </a:rPr>
              <a:t>Ignazio </a:t>
            </a:r>
            <a:r>
              <a:rPr lang="it-IT" sz="1400" spc="-10" dirty="0">
                <a:cs typeface="Calibri"/>
              </a:rPr>
              <a:t>Salvo, </a:t>
            </a:r>
            <a:r>
              <a:rPr lang="it-IT" sz="1400" spc="-5" dirty="0">
                <a:cs typeface="Calibri"/>
              </a:rPr>
              <a:t>che </a:t>
            </a:r>
            <a:r>
              <a:rPr lang="it-IT" sz="1400" dirty="0">
                <a:cs typeface="Calibri"/>
              </a:rPr>
              <a:t>decise di </a:t>
            </a:r>
            <a:r>
              <a:rPr lang="it-IT" sz="1400" spc="-10" dirty="0">
                <a:cs typeface="Calibri"/>
              </a:rPr>
              <a:t>vendicarsi </a:t>
            </a:r>
            <a:r>
              <a:rPr lang="it-IT" sz="1400" spc="-5" dirty="0">
                <a:cs typeface="Calibri"/>
              </a:rPr>
              <a:t>sul bambino. </a:t>
            </a:r>
            <a:r>
              <a:rPr lang="it-IT" sz="1400" spc="-10" dirty="0">
                <a:cs typeface="Calibri"/>
              </a:rPr>
              <a:t>Brusca </a:t>
            </a:r>
            <a:r>
              <a:rPr lang="it-IT" sz="1400" spc="-5" dirty="0">
                <a:cs typeface="Calibri"/>
              </a:rPr>
              <a:t>ordinò </a:t>
            </a:r>
            <a:r>
              <a:rPr lang="it-IT" sz="1400" spc="-10" dirty="0">
                <a:cs typeface="Calibri"/>
              </a:rPr>
              <a:t>così </a:t>
            </a:r>
            <a:r>
              <a:rPr lang="it-IT" sz="1400" dirty="0">
                <a:cs typeface="Calibri"/>
              </a:rPr>
              <a:t>l'uccisione del </a:t>
            </a:r>
            <a:r>
              <a:rPr lang="it-IT" sz="1400" spc="-15" dirty="0">
                <a:cs typeface="Calibri"/>
              </a:rPr>
              <a:t>ragazzo, </a:t>
            </a:r>
            <a:r>
              <a:rPr lang="it-IT" sz="1400" spc="-5" dirty="0">
                <a:cs typeface="Calibri"/>
              </a:rPr>
              <a:t>ormai </a:t>
            </a:r>
            <a:r>
              <a:rPr lang="it-IT" sz="1400" spc="-10" dirty="0">
                <a:cs typeface="Calibri"/>
              </a:rPr>
              <a:t>fortemente </a:t>
            </a:r>
            <a:r>
              <a:rPr lang="it-IT" sz="1400" spc="-5" dirty="0">
                <a:cs typeface="Calibri"/>
              </a:rPr>
              <a:t>dimagrito </a:t>
            </a:r>
            <a:r>
              <a:rPr lang="it-IT" sz="1400" dirty="0">
                <a:cs typeface="Calibri"/>
              </a:rPr>
              <a:t>e  </a:t>
            </a:r>
            <a:r>
              <a:rPr lang="it-IT" sz="1400" spc="-5" dirty="0">
                <a:cs typeface="Calibri"/>
              </a:rPr>
              <a:t>indebolito per </a:t>
            </a:r>
            <a:r>
              <a:rPr lang="it-IT" sz="1400" dirty="0">
                <a:cs typeface="Calibri"/>
              </a:rPr>
              <a:t>la </a:t>
            </a:r>
            <a:r>
              <a:rPr lang="it-IT" sz="1400" spc="-15" dirty="0">
                <a:cs typeface="Calibri"/>
              </a:rPr>
              <a:t>prolungata </a:t>
            </a:r>
            <a:r>
              <a:rPr lang="it-IT" sz="1400" dirty="0">
                <a:cs typeface="Calibri"/>
              </a:rPr>
              <a:t>e </a:t>
            </a:r>
            <a:r>
              <a:rPr lang="it-IT" sz="1400" spc="-10" dirty="0">
                <a:cs typeface="Calibri"/>
              </a:rPr>
              <a:t>dura </a:t>
            </a:r>
            <a:r>
              <a:rPr lang="it-IT" sz="1400" spc="-5" dirty="0">
                <a:cs typeface="Calibri"/>
              </a:rPr>
              <a:t>prigionia, che venne </a:t>
            </a:r>
            <a:r>
              <a:rPr lang="it-IT" sz="1400" spc="-10" dirty="0">
                <a:cs typeface="Calibri"/>
              </a:rPr>
              <a:t>strangolato </a:t>
            </a:r>
            <a:r>
              <a:rPr lang="it-IT" sz="1400" dirty="0">
                <a:cs typeface="Calibri"/>
              </a:rPr>
              <a:t>e </a:t>
            </a:r>
            <a:r>
              <a:rPr lang="it-IT" sz="1400" spc="-5" dirty="0">
                <a:cs typeface="Calibri"/>
              </a:rPr>
              <a:t>successivamente sciolto nell'acido l'11 gennaio 1996, poco </a:t>
            </a:r>
            <a:r>
              <a:rPr lang="it-IT" sz="1400" dirty="0">
                <a:cs typeface="Calibri"/>
              </a:rPr>
              <a:t>prima di </a:t>
            </a:r>
            <a:r>
              <a:rPr lang="it-IT" sz="1400" spc="-10" dirty="0">
                <a:cs typeface="Calibri"/>
              </a:rPr>
              <a:t>compiere </a:t>
            </a:r>
            <a:r>
              <a:rPr lang="it-IT" sz="1400" dirty="0">
                <a:cs typeface="Calibri"/>
              </a:rPr>
              <a:t>15 </a:t>
            </a:r>
            <a:r>
              <a:rPr lang="it-IT" sz="1400" spc="-5" dirty="0">
                <a:cs typeface="Calibri"/>
              </a:rPr>
              <a:t>anni, dopo </a:t>
            </a:r>
            <a:r>
              <a:rPr lang="it-IT" sz="1400" dirty="0">
                <a:cs typeface="Calibri"/>
              </a:rPr>
              <a:t>25  mesi di prigionia, 779</a:t>
            </a:r>
            <a:r>
              <a:rPr lang="it-IT" sz="1400" spc="-95" dirty="0">
                <a:cs typeface="Calibri"/>
              </a:rPr>
              <a:t> </a:t>
            </a:r>
            <a:r>
              <a:rPr lang="it-IT" sz="1400" dirty="0">
                <a:cs typeface="Calibri"/>
              </a:rPr>
              <a:t>giorni.</a:t>
            </a:r>
          </a:p>
          <a:p>
            <a:pPr>
              <a:lnSpc>
                <a:spcPct val="100000"/>
              </a:lnSpc>
              <a:spcBef>
                <a:spcPts val="5"/>
              </a:spcBef>
            </a:pPr>
            <a:endParaRPr lang="it-IT" sz="1400" dirty="0">
              <a:cs typeface="Times New Roman"/>
            </a:endParaRPr>
          </a:p>
          <a:p>
            <a:pPr marL="12700" marR="5715" algn="just">
              <a:lnSpc>
                <a:spcPct val="100000"/>
              </a:lnSpc>
            </a:pPr>
            <a:r>
              <a:rPr lang="it-IT" sz="1400" dirty="0">
                <a:cs typeface="Calibri"/>
              </a:rPr>
              <a:t>Gli </a:t>
            </a:r>
            <a:r>
              <a:rPr lang="it-IT" sz="1400" spc="-5" dirty="0">
                <a:cs typeface="Calibri"/>
              </a:rPr>
              <a:t>esecutori </a:t>
            </a:r>
            <a:r>
              <a:rPr lang="it-IT" sz="1400" spc="-10" dirty="0">
                <a:cs typeface="Calibri"/>
              </a:rPr>
              <a:t>materiali </a:t>
            </a:r>
            <a:r>
              <a:rPr lang="it-IT" sz="1400" spc="-5" dirty="0">
                <a:cs typeface="Calibri"/>
              </a:rPr>
              <a:t>del </a:t>
            </a:r>
            <a:r>
              <a:rPr lang="it-IT" sz="1400" spc="-10" dirty="0">
                <a:cs typeface="Calibri"/>
              </a:rPr>
              <a:t>delitto furono Vincenzo </a:t>
            </a:r>
            <a:r>
              <a:rPr lang="it-IT" sz="1400" spc="-5" dirty="0">
                <a:cs typeface="Calibri"/>
              </a:rPr>
              <a:t>Chiodo, </a:t>
            </a:r>
            <a:r>
              <a:rPr lang="it-IT" sz="1400" spc="-10" dirty="0">
                <a:cs typeface="Calibri"/>
              </a:rPr>
              <a:t>Enzo Salvatore </a:t>
            </a:r>
            <a:r>
              <a:rPr lang="it-IT" sz="1400" spc="-5" dirty="0">
                <a:cs typeface="Calibri"/>
              </a:rPr>
              <a:t>Brusca </a:t>
            </a:r>
            <a:r>
              <a:rPr lang="it-IT" sz="1400" dirty="0">
                <a:cs typeface="Calibri"/>
              </a:rPr>
              <a:t>e </a:t>
            </a:r>
            <a:r>
              <a:rPr lang="it-IT" sz="1400" spc="-5" dirty="0">
                <a:cs typeface="Calibri"/>
              </a:rPr>
              <a:t>Giuseppe Monticciolo. </a:t>
            </a:r>
            <a:r>
              <a:rPr lang="it-IT" sz="1400" spc="-10" dirty="0">
                <a:cs typeface="Calibri"/>
              </a:rPr>
              <a:t>Per </a:t>
            </a:r>
            <a:r>
              <a:rPr lang="it-IT" sz="1400" dirty="0">
                <a:cs typeface="Calibri"/>
              </a:rPr>
              <a:t>il </a:t>
            </a:r>
            <a:r>
              <a:rPr lang="it-IT" sz="1400" spc="-5" dirty="0">
                <a:cs typeface="Calibri"/>
              </a:rPr>
              <a:t>sequestro </a:t>
            </a:r>
            <a:r>
              <a:rPr lang="it-IT" sz="1400" dirty="0">
                <a:cs typeface="Calibri"/>
              </a:rPr>
              <a:t>e </a:t>
            </a:r>
            <a:r>
              <a:rPr lang="it-IT" sz="1400" spc="-5" dirty="0">
                <a:cs typeface="Calibri"/>
              </a:rPr>
              <a:t>l'omicidio </a:t>
            </a:r>
            <a:r>
              <a:rPr lang="it-IT" sz="1400" dirty="0">
                <a:cs typeface="Calibri"/>
              </a:rPr>
              <a:t>del </a:t>
            </a:r>
            <a:r>
              <a:rPr lang="it-IT" sz="1400" spc="-5" dirty="0">
                <a:cs typeface="Calibri"/>
              </a:rPr>
              <a:t>piccolo Giuseppe, </a:t>
            </a:r>
            <a:r>
              <a:rPr lang="it-IT" sz="1400" spc="-10" dirty="0">
                <a:cs typeface="Calibri"/>
              </a:rPr>
              <a:t>oltre </a:t>
            </a:r>
            <a:r>
              <a:rPr lang="it-IT" sz="1400" spc="-5" dirty="0">
                <a:cs typeface="Calibri"/>
              </a:rPr>
              <a:t>che  Giovanni </a:t>
            </a:r>
            <a:r>
              <a:rPr lang="it-IT" sz="1400" spc="-10" dirty="0">
                <a:cs typeface="Calibri"/>
              </a:rPr>
              <a:t>Brusca, </a:t>
            </a:r>
            <a:r>
              <a:rPr lang="it-IT" sz="1400" spc="-5" dirty="0">
                <a:cs typeface="Calibri"/>
              </a:rPr>
              <a:t>sono </a:t>
            </a:r>
            <a:r>
              <a:rPr lang="it-IT" sz="1400" spc="-10" dirty="0">
                <a:cs typeface="Calibri"/>
              </a:rPr>
              <a:t>stati condannati all'ergastolo circa </a:t>
            </a:r>
            <a:r>
              <a:rPr lang="it-IT" sz="1400" dirty="0">
                <a:cs typeface="Calibri"/>
              </a:rPr>
              <a:t>100 </a:t>
            </a:r>
            <a:r>
              <a:rPr lang="it-IT" sz="1400" spc="-5" dirty="0">
                <a:cs typeface="Calibri"/>
              </a:rPr>
              <a:t>mafiosi </a:t>
            </a:r>
            <a:r>
              <a:rPr lang="it-IT" sz="1400" spc="-10" dirty="0">
                <a:cs typeface="Calibri"/>
              </a:rPr>
              <a:t>tra </a:t>
            </a:r>
            <a:r>
              <a:rPr lang="it-IT" sz="1400" spc="-5" dirty="0">
                <a:cs typeface="Calibri"/>
              </a:rPr>
              <a:t>cui Leoluca </a:t>
            </a:r>
            <a:r>
              <a:rPr lang="it-IT" sz="1400" spc="-10" dirty="0">
                <a:cs typeface="Calibri"/>
              </a:rPr>
              <a:t>Bagarella, Salvatore Benigno, Salvatore </a:t>
            </a:r>
            <a:r>
              <a:rPr lang="it-IT" sz="1400" spc="-10" dirty="0" err="1">
                <a:cs typeface="Calibri"/>
              </a:rPr>
              <a:t>Bommarito</a:t>
            </a:r>
            <a:r>
              <a:rPr lang="it-IT" sz="1400" spc="-10" dirty="0">
                <a:cs typeface="Calibri"/>
              </a:rPr>
              <a:t>, </a:t>
            </a:r>
            <a:r>
              <a:rPr lang="it-IT" sz="1400" spc="-5" dirty="0">
                <a:cs typeface="Calibri"/>
              </a:rPr>
              <a:t>Luigi Giacalone, </a:t>
            </a:r>
            <a:r>
              <a:rPr lang="it-IT" sz="1400" spc="-10" dirty="0">
                <a:cs typeface="Calibri"/>
              </a:rPr>
              <a:t>Francesco  </a:t>
            </a:r>
            <a:r>
              <a:rPr lang="it-IT" sz="1400" spc="-5" dirty="0">
                <a:cs typeface="Calibri"/>
              </a:rPr>
              <a:t>Giuliano, Giuseppe </a:t>
            </a:r>
            <a:r>
              <a:rPr lang="it-IT" sz="1400" spc="-10" dirty="0" err="1">
                <a:cs typeface="Calibri"/>
              </a:rPr>
              <a:t>Graviano</a:t>
            </a:r>
            <a:r>
              <a:rPr lang="it-IT" sz="1400" spc="-10" dirty="0">
                <a:cs typeface="Calibri"/>
              </a:rPr>
              <a:t>, Salvatore </a:t>
            </a:r>
            <a:r>
              <a:rPr lang="it-IT" sz="1400" spc="-5" dirty="0" err="1">
                <a:cs typeface="Calibri"/>
              </a:rPr>
              <a:t>Grigoli</a:t>
            </a:r>
            <a:r>
              <a:rPr lang="it-IT" sz="1400" spc="-5" dirty="0">
                <a:cs typeface="Calibri"/>
              </a:rPr>
              <a:t>, </a:t>
            </a:r>
            <a:r>
              <a:rPr lang="it-IT" sz="1400" spc="-10" dirty="0">
                <a:cs typeface="Calibri"/>
              </a:rPr>
              <a:t>Matteo </a:t>
            </a:r>
            <a:r>
              <a:rPr lang="it-IT" sz="1400" dirty="0">
                <a:cs typeface="Calibri"/>
              </a:rPr>
              <a:t>Messina </a:t>
            </a:r>
            <a:r>
              <a:rPr lang="it-IT" sz="1400" spc="-10" dirty="0">
                <a:cs typeface="Calibri"/>
              </a:rPr>
              <a:t>Denaro, </a:t>
            </a:r>
            <a:r>
              <a:rPr lang="it-IT" sz="1400" spc="-5" dirty="0">
                <a:cs typeface="Calibri"/>
              </a:rPr>
              <a:t>Michele Mercadante, Biagio Montalbano </a:t>
            </a:r>
            <a:r>
              <a:rPr lang="it-IT" sz="1400" dirty="0">
                <a:cs typeface="Calibri"/>
              </a:rPr>
              <a:t>e </a:t>
            </a:r>
            <a:r>
              <a:rPr lang="it-IT" sz="1400" spc="-5" dirty="0">
                <a:cs typeface="Calibri"/>
              </a:rPr>
              <a:t>Gaspare</a:t>
            </a:r>
            <a:r>
              <a:rPr lang="it-IT" sz="1400" spc="140" dirty="0">
                <a:cs typeface="Calibri"/>
              </a:rPr>
              <a:t> </a:t>
            </a:r>
            <a:r>
              <a:rPr lang="it-IT" sz="1400" spc="-5" dirty="0" err="1">
                <a:cs typeface="Calibri"/>
              </a:rPr>
              <a:t>Spatuzza</a:t>
            </a:r>
            <a:r>
              <a:rPr lang="it-IT" sz="1400" spc="-5" dirty="0" smtClean="0">
                <a:cs typeface="Calibri"/>
              </a:rPr>
              <a:t>.</a:t>
            </a:r>
            <a:endParaRPr sz="1400" dirty="0">
              <a:cs typeface="Times New Roman"/>
            </a:endParaRPr>
          </a:p>
          <a:p>
            <a:pPr>
              <a:lnSpc>
                <a:spcPct val="100000"/>
              </a:lnSpc>
            </a:pPr>
            <a:endParaRPr sz="1300" dirty="0">
              <a:latin typeface="Times New Roman"/>
              <a:cs typeface="Times New Roman"/>
            </a:endParaRPr>
          </a:p>
          <a:p>
            <a:pPr algn="r">
              <a:spcBef>
                <a:spcPts val="40"/>
              </a:spcBef>
            </a:pPr>
            <a:r>
              <a:rPr lang="it-IT" sz="1400" spc="-5" dirty="0">
                <a:cs typeface="Calibri"/>
              </a:rPr>
              <a:t>Fonte:</a:t>
            </a:r>
            <a:r>
              <a:rPr lang="it-IT" sz="1400" spc="-15" dirty="0">
                <a:cs typeface="Calibri"/>
              </a:rPr>
              <a:t> </a:t>
            </a:r>
            <a:r>
              <a:rPr lang="it-IT" sz="1400" u="sng" spc="-5" dirty="0">
                <a:solidFill>
                  <a:srgbClr val="0462C1"/>
                </a:solidFill>
                <a:cs typeface="Calibri"/>
                <a:hlinkClick r:id="rId2"/>
              </a:rPr>
              <a:t>https://it.wikipedia.org/wiki/Omicidio_di_Giuseppe_Di_Matteo</a:t>
            </a:r>
            <a:endParaRPr lang="it-IT" sz="1400" dirty="0">
              <a:cs typeface="Calibri"/>
            </a:endParaRPr>
          </a:p>
          <a:p>
            <a:pPr>
              <a:lnSpc>
                <a:spcPct val="100000"/>
              </a:lnSpc>
              <a:spcBef>
                <a:spcPts val="40"/>
              </a:spcBef>
            </a:pPr>
            <a:endParaRPr sz="1350" dirty="0">
              <a:latin typeface="Times New Roman"/>
              <a:cs typeface="Times New Roman"/>
            </a:endParaRPr>
          </a:p>
        </p:txBody>
      </p:sp>
    </p:spTree>
    <p:extLst>
      <p:ext uri="{BB962C8B-B14F-4D97-AF65-F5344CB8AC3E}">
        <p14:creationId xmlns:p14="http://schemas.microsoft.com/office/powerpoint/2010/main" val="2165456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457200" y="990600"/>
            <a:ext cx="11230102" cy="5293757"/>
          </a:xfrm>
        </p:spPr>
        <p:txBody>
          <a:bodyPr/>
          <a:lstStyle/>
          <a:p>
            <a:pPr marL="12700" marR="5715" algn="just">
              <a:lnSpc>
                <a:spcPct val="100000"/>
              </a:lnSpc>
              <a:tabLst>
                <a:tab pos="297815" algn="l"/>
              </a:tabLst>
            </a:pPr>
            <a:r>
              <a:rPr lang="it-IT" sz="1400" b="1" u="sng" spc="-5" dirty="0">
                <a:cs typeface="Calibri"/>
              </a:rPr>
              <a:t>DAL RACCONTO AL FILM</a:t>
            </a:r>
            <a:r>
              <a:rPr lang="it-IT" sz="1400" spc="-5" dirty="0">
                <a:cs typeface="Calibri"/>
              </a:rPr>
              <a:t>: Il film è liberamente </a:t>
            </a:r>
            <a:r>
              <a:rPr lang="it-IT" sz="1400" spc="-10" dirty="0">
                <a:cs typeface="Calibri"/>
              </a:rPr>
              <a:t>ispirato </a:t>
            </a:r>
            <a:r>
              <a:rPr lang="it-IT" sz="1400" spc="-5" dirty="0">
                <a:cs typeface="Calibri"/>
              </a:rPr>
              <a:t>al </a:t>
            </a:r>
            <a:r>
              <a:rPr lang="it-IT" sz="1400" spc="-10" dirty="0">
                <a:cs typeface="Calibri"/>
              </a:rPr>
              <a:t>racconto </a:t>
            </a:r>
            <a:r>
              <a:rPr lang="it-IT" sz="1400" dirty="0">
                <a:cs typeface="Calibri"/>
              </a:rPr>
              <a:t>“Un </a:t>
            </a:r>
            <a:r>
              <a:rPr lang="it-IT" sz="1400" spc="-10" dirty="0">
                <a:cs typeface="Calibri"/>
              </a:rPr>
              <a:t>cavaliere </a:t>
            </a:r>
            <a:r>
              <a:rPr lang="it-IT" sz="1400" spc="-5" dirty="0">
                <a:cs typeface="Calibri"/>
              </a:rPr>
              <a:t>bianco” di </a:t>
            </a:r>
            <a:r>
              <a:rPr lang="it-IT" sz="1400" spc="-10" dirty="0">
                <a:cs typeface="Calibri"/>
              </a:rPr>
              <a:t>Marco </a:t>
            </a:r>
            <a:r>
              <a:rPr lang="it-IT" sz="1400" spc="-5" dirty="0" err="1">
                <a:cs typeface="Calibri"/>
              </a:rPr>
              <a:t>Mancassola</a:t>
            </a:r>
            <a:r>
              <a:rPr lang="it-IT" sz="1400" spc="-5" dirty="0">
                <a:cs typeface="Calibri"/>
              </a:rPr>
              <a:t> (in “Non </a:t>
            </a:r>
            <a:r>
              <a:rPr lang="it-IT" sz="1400" spc="-10" dirty="0">
                <a:cs typeface="Calibri"/>
              </a:rPr>
              <a:t>saremo </a:t>
            </a:r>
            <a:r>
              <a:rPr lang="it-IT" sz="1400" spc="-5" dirty="0">
                <a:cs typeface="Calibri"/>
              </a:rPr>
              <a:t>confusi per </a:t>
            </a:r>
            <a:r>
              <a:rPr lang="it-IT" sz="1400" spc="-20" dirty="0">
                <a:cs typeface="Calibri"/>
              </a:rPr>
              <a:t>sempre”, </a:t>
            </a:r>
            <a:r>
              <a:rPr lang="it-IT" sz="1400" spc="-5" dirty="0">
                <a:cs typeface="Calibri"/>
              </a:rPr>
              <a:t>Einaudi, 2011). </a:t>
            </a:r>
            <a:r>
              <a:rPr lang="it-IT" sz="1400" spc="-10" dirty="0">
                <a:cs typeface="Calibri"/>
              </a:rPr>
              <a:t>La </a:t>
            </a:r>
            <a:r>
              <a:rPr lang="it-IT" sz="1400" spc="-5" dirty="0">
                <a:cs typeface="Calibri"/>
              </a:rPr>
              <a:t>trasposizione di </a:t>
            </a:r>
            <a:r>
              <a:rPr lang="it-IT" sz="1400" spc="-15" dirty="0">
                <a:cs typeface="Calibri"/>
              </a:rPr>
              <a:t>un’opera </a:t>
            </a:r>
            <a:r>
              <a:rPr lang="it-IT" sz="1400" spc="-10" dirty="0">
                <a:cs typeface="Calibri"/>
              </a:rPr>
              <a:t>letteraria </a:t>
            </a:r>
            <a:r>
              <a:rPr lang="it-IT" sz="1400" spc="-5" dirty="0">
                <a:cs typeface="Calibri"/>
              </a:rPr>
              <a:t>in una cinematografica è </a:t>
            </a:r>
            <a:r>
              <a:rPr lang="it-IT" sz="1400" spc="-10" dirty="0">
                <a:cs typeface="Calibri"/>
              </a:rPr>
              <a:t>affidata </a:t>
            </a:r>
            <a:r>
              <a:rPr lang="it-IT" sz="1400" dirty="0">
                <a:cs typeface="Calibri"/>
              </a:rPr>
              <a:t>alla </a:t>
            </a:r>
            <a:r>
              <a:rPr lang="it-IT" sz="1400" spc="-5" dirty="0">
                <a:cs typeface="Calibri"/>
              </a:rPr>
              <a:t>capacità di interpretazione e </a:t>
            </a:r>
            <a:r>
              <a:rPr lang="it-IT" sz="1400" spc="-10" dirty="0">
                <a:cs typeface="Calibri"/>
              </a:rPr>
              <a:t>all’abilità </a:t>
            </a:r>
            <a:r>
              <a:rPr lang="it-IT" sz="1400" spc="-5" dirty="0">
                <a:cs typeface="Calibri"/>
              </a:rPr>
              <a:t>nell’utilizzo del </a:t>
            </a:r>
            <a:r>
              <a:rPr lang="it-IT" sz="1400" dirty="0">
                <a:cs typeface="Calibri"/>
              </a:rPr>
              <a:t>linguaggio </a:t>
            </a:r>
            <a:r>
              <a:rPr lang="it-IT" sz="1400" spc="-5" dirty="0">
                <a:cs typeface="Calibri"/>
              </a:rPr>
              <a:t>filmico da parte dei registi. Questa è inoltre molto </a:t>
            </a:r>
            <a:r>
              <a:rPr lang="it-IT" sz="1400" spc="-10" dirty="0">
                <a:cs typeface="Calibri"/>
              </a:rPr>
              <a:t>legata </a:t>
            </a:r>
            <a:r>
              <a:rPr lang="it-IT" sz="1400" spc="-5" dirty="0">
                <a:cs typeface="Calibri"/>
              </a:rPr>
              <a:t>allo stile e alla visionarietà </a:t>
            </a:r>
            <a:r>
              <a:rPr lang="it-IT" sz="1400" spc="-15" dirty="0">
                <a:cs typeface="Calibri"/>
              </a:rPr>
              <a:t>dell’autore </a:t>
            </a:r>
            <a:r>
              <a:rPr lang="it-IT" sz="1400" spc="-5" dirty="0">
                <a:cs typeface="Calibri"/>
              </a:rPr>
              <a:t>della sceneggiatura, che, spesso, </a:t>
            </a:r>
            <a:r>
              <a:rPr lang="it-IT" sz="1400" spc="-10" dirty="0">
                <a:cs typeface="Calibri"/>
              </a:rPr>
              <a:t>coinvolge </a:t>
            </a:r>
            <a:r>
              <a:rPr lang="it-IT" sz="1400" dirty="0">
                <a:cs typeface="Calibri"/>
              </a:rPr>
              <a:t>nel  </a:t>
            </a:r>
            <a:r>
              <a:rPr lang="it-IT" sz="1400" spc="-10" dirty="0">
                <a:cs typeface="Calibri"/>
              </a:rPr>
              <a:t>processo </a:t>
            </a:r>
            <a:r>
              <a:rPr lang="it-IT" sz="1400" spc="-5" dirty="0">
                <a:cs typeface="Calibri"/>
              </a:rPr>
              <a:t>di </a:t>
            </a:r>
            <a:r>
              <a:rPr lang="it-IT" sz="1400" spc="-10" dirty="0">
                <a:cs typeface="Calibri"/>
              </a:rPr>
              <a:t>scrittura </a:t>
            </a:r>
            <a:r>
              <a:rPr lang="it-IT" sz="1400" spc="-20" dirty="0">
                <a:cs typeface="Calibri"/>
              </a:rPr>
              <a:t>l’autore </a:t>
            </a:r>
            <a:r>
              <a:rPr lang="it-IT" sz="1400" spc="-5" dirty="0">
                <a:cs typeface="Calibri"/>
              </a:rPr>
              <a:t>del </a:t>
            </a:r>
            <a:r>
              <a:rPr lang="it-IT" sz="1400" spc="-10" dirty="0">
                <a:cs typeface="Calibri"/>
              </a:rPr>
              <a:t>libro </a:t>
            </a:r>
            <a:r>
              <a:rPr lang="it-IT" sz="1400" spc="-5" dirty="0">
                <a:cs typeface="Calibri"/>
              </a:rPr>
              <a:t>a cui si</a:t>
            </a:r>
            <a:r>
              <a:rPr lang="it-IT" sz="1400" spc="245" dirty="0">
                <a:cs typeface="Calibri"/>
              </a:rPr>
              <a:t> </a:t>
            </a:r>
            <a:r>
              <a:rPr lang="it-IT" sz="1400" spc="-5" dirty="0">
                <a:cs typeface="Calibri"/>
              </a:rPr>
              <a:t>ispira.</a:t>
            </a:r>
          </a:p>
          <a:p>
            <a:pPr marL="297180" marR="5715" indent="-284480" algn="just">
              <a:lnSpc>
                <a:spcPct val="100000"/>
              </a:lnSpc>
              <a:buFont typeface="MS UI Gothic"/>
              <a:buChar char="➢"/>
              <a:tabLst>
                <a:tab pos="297815" algn="l"/>
              </a:tabLst>
            </a:pPr>
            <a:endParaRPr lang="it-IT" spc="-5" dirty="0">
              <a:cs typeface="Calibri"/>
            </a:endParaRPr>
          </a:p>
          <a:p>
            <a:pPr marL="12700" marR="5715" algn="just">
              <a:lnSpc>
                <a:spcPct val="100000"/>
              </a:lnSpc>
              <a:tabLst>
                <a:tab pos="297815" algn="l"/>
              </a:tabLst>
            </a:pPr>
            <a:r>
              <a:rPr lang="it-IT" sz="1400" dirty="0" smtClean="0">
                <a:cs typeface="Calibri"/>
              </a:rPr>
              <a:t>«Siamo </a:t>
            </a:r>
            <a:r>
              <a:rPr lang="it-IT" sz="1400" dirty="0">
                <a:cs typeface="Calibri"/>
              </a:rPr>
              <a:t>entrambi palermitani e questa storia perseguita la nostra coscienza. Giuseppe è un fantasma che rinnova il dolore per l’abominio di cui è stato vittima e la rabbia contro quel mondo all’interno del quale l’abominio si è realizzato. Un fantasma imprigionato dentro una storia senza possibile redenzione. Un fantasma intrappolato nel buio delle nostre coscienze. Un fantasma da liberare. La possibilità si è schiusa grazie alla lettura del racconto Un cavaliere bianco di Marco </a:t>
            </a:r>
            <a:r>
              <a:rPr lang="it-IT" sz="1400" dirty="0" err="1">
                <a:cs typeface="Calibri"/>
              </a:rPr>
              <a:t>Mancassola</a:t>
            </a:r>
            <a:r>
              <a:rPr lang="it-IT" sz="1400" dirty="0">
                <a:cs typeface="Calibri"/>
              </a:rPr>
              <a:t>. Nel racconto, Giuseppe Di Matteo morendo si trasforma, nella fantasia di una compagna di scuola, in un cavaliere immaginario, una presenza soprannaturale che la protegge. L’intuizione di una collisione fra un piano di realtà e un piano fantastico del racconto ci ha fatto riconoscere gli elementi che da tempo avevamo davanti agli occhi: un fantasma e la colpa di un mondo che sopprime bambini. Elementi per una </a:t>
            </a:r>
            <a:r>
              <a:rPr lang="it-IT" sz="1400" dirty="0" err="1">
                <a:cs typeface="Calibri"/>
              </a:rPr>
              <a:t>ghost</a:t>
            </a:r>
            <a:r>
              <a:rPr lang="it-IT" sz="1400" dirty="0">
                <a:cs typeface="Calibri"/>
              </a:rPr>
              <a:t> story. Una </a:t>
            </a:r>
            <a:r>
              <a:rPr lang="it-IT" sz="1400" dirty="0" err="1">
                <a:cs typeface="Calibri"/>
              </a:rPr>
              <a:t>ghost</a:t>
            </a:r>
            <a:r>
              <a:rPr lang="it-IT" sz="1400" dirty="0">
                <a:cs typeface="Calibri"/>
              </a:rPr>
              <a:t> story siciliana e, in quanto tale, sul piano di realtà, favola nera. Una </a:t>
            </a:r>
            <a:r>
              <a:rPr lang="it-IT" sz="1400" dirty="0" err="1">
                <a:cs typeface="Calibri"/>
              </a:rPr>
              <a:t>ghost</a:t>
            </a:r>
            <a:r>
              <a:rPr lang="it-IT" sz="1400" dirty="0">
                <a:cs typeface="Calibri"/>
              </a:rPr>
              <a:t> story siciliana e, in quanto tale, sul piano fantastico, favola d’amore. Come diceva Leonardo Sciascia, “la Sicilia è tutta una fantastica dimensione e non ci si può star dentro senza fantasia”. </a:t>
            </a:r>
            <a:endParaRPr lang="it-IT" sz="1400" dirty="0" smtClean="0">
              <a:cs typeface="Calibri"/>
            </a:endParaRPr>
          </a:p>
          <a:p>
            <a:pPr marL="12700" marR="5715" algn="just">
              <a:lnSpc>
                <a:spcPct val="100000"/>
              </a:lnSpc>
              <a:tabLst>
                <a:tab pos="297815" algn="l"/>
              </a:tabLst>
            </a:pPr>
            <a:endParaRPr lang="it-IT" sz="1400" dirty="0">
              <a:cs typeface="Calibri"/>
            </a:endParaRPr>
          </a:p>
          <a:p>
            <a:pPr marL="12700" marR="5715" algn="just">
              <a:lnSpc>
                <a:spcPct val="100000"/>
              </a:lnSpc>
              <a:tabLst>
                <a:tab pos="297815" algn="l"/>
              </a:tabLst>
            </a:pPr>
            <a:r>
              <a:rPr lang="it-IT" sz="1400" dirty="0" smtClean="0">
                <a:cs typeface="Calibri"/>
              </a:rPr>
              <a:t>«Prima </a:t>
            </a:r>
            <a:r>
              <a:rPr lang="it-IT" sz="1400" dirty="0">
                <a:cs typeface="Calibri"/>
              </a:rPr>
              <a:t>di cominciare a lavorare sulla sceneggiatura abbiamo letto gli atti dei processi che nel corso degli anni sono stati fatti contro i criminali che hanno perpetrato il sequestro e l’omicidio del bambino, i libri di ricostruzione storica dell’accadimento, compresi quelli dei carnefici. Siamo stati nei luoghi nei quali si è compiuta la via crucis del bambino. Uno studio grazie al quale abbiamo potuto ricostruire molti momenti della sua prigionia, cosa per noi fondamentale perché è da alcuni di questi momenti così come sono realmente accaduti che volevamo partire per costruire il nostro Giuseppe che, nella sua segreta comunicazione con Luna, trova la forza per trasfigurarli e far vibrare la sua indistruttibile umanità. Uno studio nel quale è inoltre emerso quello che per noi è il tratto dominante dei criminali che il sequestro hanno voluto e gestito: l’insensata idiozia. Per questo nella messinscena dei carcerieri non abbiamo dato loro lo status di personaggi ma solo di automi feroci e ridicoli. Pupazzi vuoti, nulla di più</a:t>
            </a:r>
            <a:r>
              <a:rPr lang="it-IT" sz="1400" dirty="0" smtClean="0">
                <a:cs typeface="Calibri"/>
              </a:rPr>
              <a:t>.»</a:t>
            </a:r>
          </a:p>
          <a:p>
            <a:pPr marL="12700" marR="5715" algn="r">
              <a:lnSpc>
                <a:spcPct val="100000"/>
              </a:lnSpc>
              <a:tabLst>
                <a:tab pos="297815" algn="l"/>
              </a:tabLst>
            </a:pPr>
            <a:endParaRPr lang="it-IT" sz="1400" dirty="0">
              <a:cs typeface="Calibri"/>
            </a:endParaRPr>
          </a:p>
          <a:p>
            <a:pPr marL="12700" marR="5715" algn="r">
              <a:lnSpc>
                <a:spcPct val="100000"/>
              </a:lnSpc>
              <a:tabLst>
                <a:tab pos="297815" algn="l"/>
              </a:tabLst>
            </a:pPr>
            <a:r>
              <a:rPr lang="it-IT" sz="1400" dirty="0" smtClean="0">
                <a:cs typeface="Calibri"/>
              </a:rPr>
              <a:t>Fabio </a:t>
            </a:r>
            <a:r>
              <a:rPr lang="it-IT" sz="1400" dirty="0" err="1" smtClean="0">
                <a:cs typeface="Calibri"/>
              </a:rPr>
              <a:t>Grassadonia</a:t>
            </a:r>
            <a:r>
              <a:rPr lang="it-IT" sz="1400" dirty="0" smtClean="0">
                <a:cs typeface="Calibri"/>
              </a:rPr>
              <a:t> e Antonio Piazza</a:t>
            </a:r>
            <a:endParaRPr lang="it-IT" sz="1400" dirty="0">
              <a:cs typeface="Calibri"/>
            </a:endParaRPr>
          </a:p>
          <a:p>
            <a:endParaRPr lang="it-IT" dirty="0"/>
          </a:p>
        </p:txBody>
      </p:sp>
    </p:spTree>
    <p:extLst>
      <p:ext uri="{BB962C8B-B14F-4D97-AF65-F5344CB8AC3E}">
        <p14:creationId xmlns:p14="http://schemas.microsoft.com/office/powerpoint/2010/main" val="3746041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28600" y="152400"/>
            <a:ext cx="11811000" cy="7171194"/>
          </a:xfrm>
        </p:spPr>
        <p:txBody>
          <a:bodyPr/>
          <a:lstStyle/>
          <a:p>
            <a:pPr algn="just"/>
            <a:r>
              <a:rPr lang="it-IT" sz="1400" b="1" u="sng" spc="-5" dirty="0">
                <a:cs typeface="Calibri"/>
              </a:rPr>
              <a:t>LA FIABA GOTICA COME RACCONTO DI GENERE</a:t>
            </a:r>
            <a:r>
              <a:rPr lang="it-IT" sz="1400" b="1" spc="-5" dirty="0">
                <a:cs typeface="Calibri"/>
              </a:rPr>
              <a:t>: </a:t>
            </a:r>
            <a:r>
              <a:rPr lang="it-IT" sz="1400" b="1" i="1" spc="-5" dirty="0" err="1">
                <a:cs typeface="Calibri"/>
              </a:rPr>
              <a:t>Sicilian</a:t>
            </a:r>
            <a:r>
              <a:rPr lang="it-IT" sz="1400" b="1" i="1" spc="-5" dirty="0">
                <a:cs typeface="Calibri"/>
              </a:rPr>
              <a:t> </a:t>
            </a:r>
            <a:r>
              <a:rPr lang="it-IT" sz="1400" b="1" i="1" spc="-10" dirty="0" err="1">
                <a:cs typeface="Calibri"/>
              </a:rPr>
              <a:t>Ghost</a:t>
            </a:r>
            <a:r>
              <a:rPr lang="it-IT" sz="1400" b="1" i="1" spc="-10" dirty="0">
                <a:cs typeface="Calibri"/>
              </a:rPr>
              <a:t> </a:t>
            </a:r>
            <a:r>
              <a:rPr lang="it-IT" sz="1400" b="1" i="1" spc="-5" dirty="0">
                <a:cs typeface="Calibri"/>
              </a:rPr>
              <a:t>Story </a:t>
            </a:r>
            <a:r>
              <a:rPr lang="it-IT" sz="1400" spc="-5" dirty="0">
                <a:cs typeface="Calibri"/>
              </a:rPr>
              <a:t>è un film </a:t>
            </a:r>
            <a:r>
              <a:rPr lang="it-IT" sz="1400" dirty="0">
                <a:cs typeface="Calibri"/>
              </a:rPr>
              <a:t>che </a:t>
            </a:r>
            <a:r>
              <a:rPr lang="it-IT" sz="1400" spc="-5" dirty="0">
                <a:cs typeface="Calibri"/>
              </a:rPr>
              <a:t>si distanzia molto dal classico </a:t>
            </a:r>
            <a:r>
              <a:rPr lang="it-IT" sz="1400" spc="-10" dirty="0">
                <a:cs typeface="Calibri"/>
              </a:rPr>
              <a:t>racconto </a:t>
            </a:r>
            <a:r>
              <a:rPr lang="it-IT" sz="1400" spc="-5" dirty="0">
                <a:cs typeface="Calibri"/>
              </a:rPr>
              <a:t>di mafia, utilizzando il </a:t>
            </a:r>
            <a:r>
              <a:rPr lang="it-IT" sz="1400" dirty="0">
                <a:cs typeface="Calibri"/>
              </a:rPr>
              <a:t>linguaggio </a:t>
            </a:r>
            <a:r>
              <a:rPr lang="it-IT" sz="1400" spc="-10" dirty="0">
                <a:cs typeface="Calibri"/>
              </a:rPr>
              <a:t>metaforico </a:t>
            </a:r>
            <a:r>
              <a:rPr lang="it-IT" sz="1400" spc="-5" dirty="0">
                <a:cs typeface="Calibri"/>
              </a:rPr>
              <a:t>e di </a:t>
            </a:r>
            <a:r>
              <a:rPr lang="it-IT" sz="1400" spc="-10" dirty="0">
                <a:cs typeface="Calibri"/>
              </a:rPr>
              <a:t>fantasia. </a:t>
            </a:r>
            <a:r>
              <a:rPr lang="it-IT" sz="1400" dirty="0">
                <a:cs typeface="Calibri"/>
              </a:rPr>
              <a:t>Come </a:t>
            </a:r>
            <a:r>
              <a:rPr lang="it-IT" sz="1400" spc="-5" dirty="0">
                <a:cs typeface="Calibri"/>
              </a:rPr>
              <a:t>hanno  </a:t>
            </a:r>
            <a:r>
              <a:rPr lang="it-IT" sz="1400" spc="-10" dirty="0">
                <a:cs typeface="Calibri"/>
              </a:rPr>
              <a:t>dichiarato </a:t>
            </a:r>
            <a:r>
              <a:rPr lang="it-IT" sz="1400" spc="-5" dirty="0">
                <a:cs typeface="Calibri"/>
              </a:rPr>
              <a:t>gli stessi registi, tenendo a precisare </a:t>
            </a:r>
            <a:r>
              <a:rPr lang="it-IT" sz="1400" spc="-10" dirty="0">
                <a:cs typeface="Calibri"/>
              </a:rPr>
              <a:t>sarcasticamente </a:t>
            </a:r>
            <a:r>
              <a:rPr lang="it-IT" sz="1400" dirty="0">
                <a:cs typeface="Calibri"/>
              </a:rPr>
              <a:t>che </a:t>
            </a:r>
            <a:r>
              <a:rPr lang="it-IT" sz="1400" spc="-5" dirty="0">
                <a:cs typeface="Calibri"/>
              </a:rPr>
              <a:t>il </a:t>
            </a:r>
            <a:r>
              <a:rPr lang="it-IT" sz="1400" spc="-10" dirty="0">
                <a:cs typeface="Calibri"/>
              </a:rPr>
              <a:t>loro </a:t>
            </a:r>
            <a:r>
              <a:rPr lang="it-IT" sz="1400" spc="-5" dirty="0">
                <a:cs typeface="Calibri"/>
              </a:rPr>
              <a:t>film è </a:t>
            </a:r>
            <a:r>
              <a:rPr lang="it-IT" sz="1400" spc="-10" dirty="0">
                <a:cs typeface="Calibri"/>
              </a:rPr>
              <a:t>molto </a:t>
            </a:r>
            <a:r>
              <a:rPr lang="it-IT" sz="1400" spc="-5" dirty="0">
                <a:cs typeface="Calibri"/>
              </a:rPr>
              <a:t>lontano dai </a:t>
            </a:r>
            <a:r>
              <a:rPr lang="it-IT" sz="1400" spc="-10" dirty="0">
                <a:cs typeface="Calibri"/>
              </a:rPr>
              <a:t>racconti </a:t>
            </a:r>
            <a:r>
              <a:rPr lang="it-IT" sz="1400" spc="-5" dirty="0">
                <a:cs typeface="Calibri"/>
              </a:rPr>
              <a:t>«in cui i commissari vanno a </a:t>
            </a:r>
            <a:r>
              <a:rPr lang="it-IT" sz="1400" spc="-15" dirty="0" smtClean="0">
                <a:cs typeface="Calibri"/>
              </a:rPr>
              <a:t>farsi </a:t>
            </a:r>
            <a:r>
              <a:rPr lang="it-IT" sz="1400" spc="-5" dirty="0">
                <a:cs typeface="Calibri"/>
              </a:rPr>
              <a:t>splendide </a:t>
            </a:r>
            <a:r>
              <a:rPr lang="it-IT" sz="1400" spc="-10" dirty="0">
                <a:cs typeface="Calibri"/>
              </a:rPr>
              <a:t>nuotate </a:t>
            </a:r>
            <a:r>
              <a:rPr lang="it-IT" sz="1400" spc="-5" dirty="0">
                <a:cs typeface="Calibri"/>
              </a:rPr>
              <a:t>e mangiano la </a:t>
            </a:r>
            <a:r>
              <a:rPr lang="it-IT" sz="1400" spc="-10" dirty="0">
                <a:cs typeface="Calibri"/>
              </a:rPr>
              <a:t>pasta </a:t>
            </a:r>
            <a:r>
              <a:rPr lang="it-IT" sz="1400" dirty="0">
                <a:cs typeface="Calibri"/>
              </a:rPr>
              <a:t>con </a:t>
            </a:r>
            <a:r>
              <a:rPr lang="it-IT" sz="1400" spc="-5" dirty="0">
                <a:cs typeface="Calibri"/>
              </a:rPr>
              <a:t>le sarde…». Sempre i registi rimandano </a:t>
            </a:r>
            <a:r>
              <a:rPr lang="it-IT" sz="1400" spc="-10" dirty="0">
                <a:cs typeface="Calibri"/>
              </a:rPr>
              <a:t>all’elemento </a:t>
            </a:r>
            <a:r>
              <a:rPr lang="it-IT" sz="1400" spc="-5" dirty="0">
                <a:cs typeface="Calibri"/>
              </a:rPr>
              <a:t>della </a:t>
            </a:r>
            <a:r>
              <a:rPr lang="it-IT" sz="1400" spc="-10" dirty="0">
                <a:cs typeface="Calibri"/>
              </a:rPr>
              <a:t>natura come </a:t>
            </a:r>
            <a:r>
              <a:rPr lang="it-IT" sz="1400" spc="-5" dirty="0">
                <a:cs typeface="Calibri"/>
              </a:rPr>
              <a:t>parte fondamentale del  </a:t>
            </a:r>
            <a:r>
              <a:rPr lang="it-IT" sz="1400" dirty="0">
                <a:cs typeface="Calibri"/>
              </a:rPr>
              <a:t>linguaggio </a:t>
            </a:r>
            <a:r>
              <a:rPr lang="it-IT" sz="1400" spc="-10" dirty="0">
                <a:cs typeface="Calibri"/>
              </a:rPr>
              <a:t>metaforico: </a:t>
            </a:r>
            <a:r>
              <a:rPr lang="it-IT" sz="1400" spc="-5" dirty="0">
                <a:cs typeface="Calibri"/>
              </a:rPr>
              <a:t>«La </a:t>
            </a:r>
            <a:r>
              <a:rPr lang="it-IT" sz="1400" spc="-10" dirty="0">
                <a:cs typeface="Calibri"/>
              </a:rPr>
              <a:t>natura, </a:t>
            </a:r>
            <a:r>
              <a:rPr lang="it-IT" sz="1400" dirty="0">
                <a:cs typeface="Calibri"/>
              </a:rPr>
              <a:t>l'acqua </a:t>
            </a:r>
            <a:r>
              <a:rPr lang="it-IT" sz="1400" spc="-5" dirty="0">
                <a:cs typeface="Calibri"/>
              </a:rPr>
              <a:t>sono fondamentali nel </a:t>
            </a:r>
            <a:r>
              <a:rPr lang="it-IT" sz="1400" spc="-10" dirty="0">
                <a:cs typeface="Calibri"/>
              </a:rPr>
              <a:t>nostro racconto. </a:t>
            </a:r>
            <a:r>
              <a:rPr lang="it-IT" sz="1400" spc="-5" dirty="0">
                <a:cs typeface="Calibri"/>
              </a:rPr>
              <a:t>È l'ambiente </a:t>
            </a:r>
            <a:r>
              <a:rPr lang="it-IT" sz="1400" dirty="0">
                <a:cs typeface="Calibri"/>
              </a:rPr>
              <a:t>che </a:t>
            </a:r>
            <a:r>
              <a:rPr lang="it-IT" sz="1400" spc="-5" dirty="0">
                <a:cs typeface="Calibri"/>
              </a:rPr>
              <a:t>accoglie e che ha il </a:t>
            </a:r>
            <a:r>
              <a:rPr lang="it-IT" sz="1400" spc="-10" dirty="0">
                <a:cs typeface="Calibri"/>
              </a:rPr>
              <a:t>potere </a:t>
            </a:r>
            <a:r>
              <a:rPr lang="it-IT" sz="1400" spc="-5" dirty="0">
                <a:cs typeface="Calibri"/>
              </a:rPr>
              <a:t>di rigenerare la  vita e </a:t>
            </a:r>
            <a:r>
              <a:rPr lang="it-IT" sz="1400" spc="-10" dirty="0">
                <a:cs typeface="Calibri"/>
              </a:rPr>
              <a:t>farla</a:t>
            </a:r>
            <a:r>
              <a:rPr lang="it-IT" sz="1400" spc="10" dirty="0">
                <a:cs typeface="Calibri"/>
              </a:rPr>
              <a:t> </a:t>
            </a:r>
            <a:r>
              <a:rPr lang="it-IT" sz="1400" spc="-10" dirty="0">
                <a:cs typeface="Calibri"/>
              </a:rPr>
              <a:t>risorgere</a:t>
            </a:r>
            <a:r>
              <a:rPr lang="it-IT" sz="1400" spc="-10" dirty="0" smtClean="0">
                <a:cs typeface="Calibri"/>
              </a:rPr>
              <a:t>». Il film </a:t>
            </a:r>
            <a:r>
              <a:rPr lang="it-IT" sz="1400" spc="-5" dirty="0" smtClean="0">
                <a:cs typeface="Calibri"/>
              </a:rPr>
              <a:t>è</a:t>
            </a:r>
            <a:r>
              <a:rPr lang="it-IT" sz="1400" b="1" i="1" spc="-5" dirty="0" smtClean="0">
                <a:cs typeface="Calibri"/>
              </a:rPr>
              <a:t> </a:t>
            </a:r>
            <a:r>
              <a:rPr lang="it-IT" sz="1400" spc="-5" dirty="0">
                <a:cs typeface="Calibri"/>
              </a:rPr>
              <a:t>u</a:t>
            </a:r>
            <a:r>
              <a:rPr lang="it-IT" sz="1400" spc="-10" dirty="0">
                <a:cs typeface="Calibri"/>
              </a:rPr>
              <a:t>na </a:t>
            </a:r>
            <a:r>
              <a:rPr lang="it-IT" sz="1400" spc="-10" dirty="0" smtClean="0">
                <a:cs typeface="Calibri"/>
              </a:rPr>
              <a:t>favola ma, </a:t>
            </a:r>
            <a:r>
              <a:rPr lang="it-IT" sz="1400" spc="-10" dirty="0">
                <a:cs typeface="Calibri"/>
              </a:rPr>
              <a:t>muovendo da un fatto realmente accaduto, il suo incedere è costantemente mosso da due piani, da due aspetti distinti: quello di realtà appunto, la verità antropologica e storica dei fatti, e quello fantastico che si esprime soprattutto attraverso </a:t>
            </a:r>
            <a:r>
              <a:rPr lang="it-IT" sz="1400" spc="-5" dirty="0">
                <a:cs typeface="Calibri"/>
              </a:rPr>
              <a:t>la relazione fra i due protagonisti, che è anche un </a:t>
            </a:r>
            <a:r>
              <a:rPr lang="it-IT" sz="1400" dirty="0"/>
              <a:t>immaginario sospeso tra adolescenza ed età adulta. </a:t>
            </a:r>
            <a:r>
              <a:rPr lang="it-IT" sz="1400" spc="-10" dirty="0">
                <a:cs typeface="Calibri"/>
              </a:rPr>
              <a:t>Avviene così un passaggio che tenta di superare il </a:t>
            </a:r>
            <a:r>
              <a:rPr lang="it-IT" sz="1400" dirty="0"/>
              <a:t>fatto </a:t>
            </a:r>
            <a:r>
              <a:rPr lang="it-IT" sz="1400" dirty="0" smtClean="0"/>
              <a:t>storico reale </a:t>
            </a:r>
            <a:r>
              <a:rPr lang="it-IT" sz="1400" spc="-10" dirty="0" smtClean="0">
                <a:cs typeface="Calibri"/>
              </a:rPr>
              <a:t>per </a:t>
            </a:r>
            <a:r>
              <a:rPr lang="it-IT" sz="1400" spc="-10" dirty="0">
                <a:cs typeface="Calibri"/>
              </a:rPr>
              <a:t>arrivare ad </a:t>
            </a:r>
            <a:r>
              <a:rPr lang="it-IT" sz="1400" dirty="0"/>
              <a:t>un linguaggio più </a:t>
            </a:r>
            <a:r>
              <a:rPr lang="it-IT" sz="1400" dirty="0" smtClean="0"/>
              <a:t>universale</a:t>
            </a:r>
            <a:endParaRPr lang="it-IT" sz="1400" spc="-10" dirty="0" smtClean="0">
              <a:cs typeface="Calibri"/>
            </a:endParaRPr>
          </a:p>
          <a:p>
            <a:pPr algn="just"/>
            <a:endParaRPr lang="it-IT" sz="1400" spc="-10" dirty="0">
              <a:cs typeface="Calibri"/>
            </a:endParaRPr>
          </a:p>
          <a:p>
            <a:r>
              <a:rPr lang="it-IT" sz="1400" b="1" dirty="0"/>
              <a:t>Riguardo a quest’importanza che in </a:t>
            </a:r>
            <a:r>
              <a:rPr lang="it-IT" sz="1400" b="1" i="1" dirty="0" err="1"/>
              <a:t>Sicilian</a:t>
            </a:r>
            <a:r>
              <a:rPr lang="it-IT" sz="1400" b="1" i="1" dirty="0"/>
              <a:t> </a:t>
            </a:r>
            <a:r>
              <a:rPr lang="it-IT" sz="1400" b="1" i="1" dirty="0" err="1"/>
              <a:t>Ghost</a:t>
            </a:r>
            <a:r>
              <a:rPr lang="it-IT" sz="1400" b="1" i="1" dirty="0"/>
              <a:t> Story</a:t>
            </a:r>
            <a:r>
              <a:rPr lang="it-IT" sz="1400" b="1" dirty="0"/>
              <a:t>, come in </a:t>
            </a:r>
            <a:r>
              <a:rPr lang="it-IT" sz="1400" b="1" dirty="0" err="1"/>
              <a:t>Laughton</a:t>
            </a:r>
            <a:r>
              <a:rPr lang="it-IT" sz="1400" b="1" dirty="0"/>
              <a:t>,</a:t>
            </a:r>
            <a:r>
              <a:rPr lang="it-IT" sz="1400" b="1" i="1" dirty="0"/>
              <a:t> </a:t>
            </a:r>
            <a:r>
              <a:rPr lang="it-IT" sz="1400" b="1" dirty="0"/>
              <a:t>rivestono i segni, le premonizioni, i simboli di una spiritualità che non si fa mai religiosa, un misticismo che supera la sfera della fede per farsi percezione di una dimensione più universale…che senso ha questo evidente rifiuto di un’iconografia “sacra” nelle vostre immagini?</a:t>
            </a:r>
            <a:endParaRPr lang="it-IT" sz="1400" dirty="0"/>
          </a:p>
          <a:p>
            <a:r>
              <a:rPr lang="it-IT" sz="1400" dirty="0" smtClean="0"/>
              <a:t>La </a:t>
            </a:r>
            <a:r>
              <a:rPr lang="it-IT" sz="1400" dirty="0"/>
              <a:t>dimensione del rapporto con tutto ciò che trascende la vita quotidiana è un tema con cui ci confrontiamo, i nostri film si chiudono tutti con una scena al mare. Questo contatto con il mare per noi è anche il contatto con la dimensione della trascendenza e dell’assoluto. L’acqua è per noi la chiave d’accesso e di contatto con il mondo dei morti, il lago è un tramite tra il mondo dei vivi e quello dei morti. Questa apparizione dell’extraumano nell’umano si realizza nei nostri film attraverso l’incontro tra due esseri umani, un evento che ha per noi una dimensione sacra e salvifica. Volutamente non mettiamo in scena simboli religiosi diretti perché ci sembrerebbero togliere potenza a questi aspetti, anziché aggiungerla.</a:t>
            </a:r>
          </a:p>
          <a:p>
            <a:r>
              <a:rPr lang="it-IT" sz="1400" b="1" dirty="0"/>
              <a:t>E’ come se la memoria appartenesse alla natura e ai luoghi, prima che agli uomini. Come se il film assumesse il punto di vista delle creature, dei fantasmi, del cane lupo…</a:t>
            </a:r>
            <a:endParaRPr lang="it-IT" sz="1400" dirty="0"/>
          </a:p>
          <a:p>
            <a:r>
              <a:rPr lang="it-IT" sz="1400" dirty="0"/>
              <a:t>La dimensione “creaturale” della vita è la componente intorno alla quale gira la riflessione sui protagonisti delle nostre storie, storie che realizzano degli incontri inaspettati in circostanze inaspettate, incontri che producono la più inaspettata delle possibilità, la più impossibile delle possibilità. Questo è il cuore profondo della nostra riflessione: solo nell’incontro tra due esseri umani si schiude la possibilità di qualcosa che sorpassi il dato della mera vita fisica, quel dato legato alla storia di due esseri umani che si incontrano e da questo incontro scaturisce la loro relazione. In questo senso </a:t>
            </a:r>
            <a:r>
              <a:rPr lang="it-IT" sz="1400" i="1" dirty="0" err="1"/>
              <a:t>Sicilian</a:t>
            </a:r>
            <a:r>
              <a:rPr lang="it-IT" sz="1400" i="1" dirty="0"/>
              <a:t> </a:t>
            </a:r>
            <a:r>
              <a:rPr lang="it-IT" sz="1400" i="1" dirty="0" err="1"/>
              <a:t>Ghost</a:t>
            </a:r>
            <a:r>
              <a:rPr lang="it-IT" sz="1400" i="1" dirty="0"/>
              <a:t> Story</a:t>
            </a:r>
            <a:r>
              <a:rPr lang="it-IT" sz="1400" dirty="0"/>
              <a:t> </a:t>
            </a:r>
            <a:r>
              <a:rPr lang="it-IT" sz="1400" dirty="0" smtClean="0"/>
              <a:t>ha </a:t>
            </a:r>
            <a:r>
              <a:rPr lang="it-IT" sz="1400" dirty="0"/>
              <a:t>una costruzione per cui tutto sembra scaturire dal bisogno interiore di questa ragazzina, dai suoi desideri e dai suoi sogni. In questa dimensione interiore lei trova un modo per ricongiungersi a Giuseppe, anche il ragazzo cerca una connessione nella stessa maniera interiore, e in questo comune ritrovarsi si svolge qualcosa che sopravanza i loro stessi sogni e bisogni. C’è qualcosa che esorbita, va oltre, catturabile solo in qualche modo grazie ad alcune presenze che si fanno testimoni di quanto stia accadendo loro. La natura, i luoghi come le foreste, il lago e il tempio finale, sono segni di una bellezza che si fa testimone di qualcos’altro che resiste. La relazione tra questi due ragazzini da forma a un incontro di anime, determina la formazione di un’essenza umana </a:t>
            </a:r>
            <a:r>
              <a:rPr lang="it-IT" sz="1400" dirty="0" smtClean="0"/>
              <a:t>profonda.</a:t>
            </a:r>
          </a:p>
          <a:p>
            <a:endParaRPr lang="it-IT" sz="1400" dirty="0"/>
          </a:p>
          <a:p>
            <a:r>
              <a:rPr lang="it-IT" sz="1400" b="1" dirty="0" smtClean="0"/>
              <a:t>CLIP </a:t>
            </a:r>
            <a:r>
              <a:rPr lang="it-IT" sz="1400" b="1" dirty="0"/>
              <a:t>BOSCO </a:t>
            </a:r>
            <a:r>
              <a:rPr lang="it-IT" sz="1400" dirty="0">
                <a:hlinkClick r:id="rId2"/>
              </a:rPr>
              <a:t>https://</a:t>
            </a:r>
            <a:r>
              <a:rPr lang="it-IT" sz="1400" dirty="0" smtClean="0">
                <a:hlinkClick r:id="rId2"/>
              </a:rPr>
              <a:t>www.youtube.com/watch?v=MWfRWXGE1UY&amp;list=PLV3x6ThtYr7RyeB-M6j2hOs70oOwgCoJ0&amp;index=6</a:t>
            </a:r>
            <a:endParaRPr lang="it-IT" sz="1400" dirty="0" smtClean="0"/>
          </a:p>
          <a:p>
            <a:endParaRPr lang="it-IT" sz="1400" dirty="0"/>
          </a:p>
          <a:p>
            <a:pPr algn="r"/>
            <a:r>
              <a:rPr lang="it-IT" sz="1400" dirty="0"/>
              <a:t>Fonte </a:t>
            </a:r>
            <a:r>
              <a:rPr lang="it-IT" sz="1400" dirty="0">
                <a:hlinkClick r:id="rId3"/>
              </a:rPr>
              <a:t>http://www.sentieriselvaggi.it/lake-como-film-festival-sentieriselvaggi-intervista-grassadonia-e-piazza</a:t>
            </a:r>
            <a:r>
              <a:rPr lang="it-IT" sz="1400" dirty="0" smtClean="0">
                <a:hlinkClick r:id="rId3"/>
              </a:rPr>
              <a:t>/</a:t>
            </a:r>
            <a:endParaRPr lang="it-IT" sz="1400" dirty="0" smtClean="0"/>
          </a:p>
          <a:p>
            <a:pPr algn="r"/>
            <a:endParaRPr lang="it-IT" sz="1400" dirty="0"/>
          </a:p>
          <a:p>
            <a:endParaRPr lang="it-IT" dirty="0"/>
          </a:p>
        </p:txBody>
      </p:sp>
    </p:spTree>
    <p:extLst>
      <p:ext uri="{BB962C8B-B14F-4D97-AF65-F5344CB8AC3E}">
        <p14:creationId xmlns:p14="http://schemas.microsoft.com/office/powerpoint/2010/main" val="1508831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381000" y="325105"/>
            <a:ext cx="11230102" cy="6771084"/>
          </a:xfrm>
        </p:spPr>
        <p:txBody>
          <a:bodyPr/>
          <a:lstStyle/>
          <a:p>
            <a:pPr algn="just"/>
            <a:r>
              <a:rPr lang="it-IT" sz="1400" b="1" u="sng" spc="-5" dirty="0">
                <a:cs typeface="Calibri"/>
              </a:rPr>
              <a:t>IL ROMANZO DI FORMAZIONE</a:t>
            </a:r>
            <a:r>
              <a:rPr lang="it-IT" sz="1400" spc="-5" dirty="0">
                <a:cs typeface="Calibri"/>
              </a:rPr>
              <a:t>: Il film è anche un </a:t>
            </a:r>
            <a:r>
              <a:rPr lang="it-IT" sz="1400" dirty="0">
                <a:cs typeface="Calibri"/>
              </a:rPr>
              <a:t>viaggio </a:t>
            </a:r>
            <a:r>
              <a:rPr lang="it-IT" sz="1400" spc="-5" dirty="0">
                <a:cs typeface="Calibri"/>
              </a:rPr>
              <a:t>di vita, </a:t>
            </a:r>
            <a:r>
              <a:rPr lang="it-IT" sz="1400" spc="-10" dirty="0">
                <a:cs typeface="Calibri"/>
              </a:rPr>
              <a:t>un’esperienza </a:t>
            </a:r>
            <a:r>
              <a:rPr lang="it-IT" sz="1400" dirty="0">
                <a:cs typeface="Calibri"/>
              </a:rPr>
              <a:t>che </a:t>
            </a:r>
            <a:r>
              <a:rPr lang="it-IT" sz="1400" spc="-5" dirty="0">
                <a:cs typeface="Calibri"/>
              </a:rPr>
              <a:t>segna il </a:t>
            </a:r>
            <a:r>
              <a:rPr lang="it-IT" sz="1400" dirty="0">
                <a:cs typeface="Calibri"/>
              </a:rPr>
              <a:t>passaggio </a:t>
            </a:r>
            <a:r>
              <a:rPr lang="it-IT" sz="1400" spc="-5" dirty="0">
                <a:cs typeface="Calibri"/>
              </a:rPr>
              <a:t>da una condizione di innocenza a una di maggiore consapevolezza </a:t>
            </a:r>
            <a:r>
              <a:rPr lang="it-IT" sz="1400" dirty="0">
                <a:cs typeface="Calibri"/>
              </a:rPr>
              <a:t>del  </a:t>
            </a:r>
            <a:r>
              <a:rPr lang="it-IT" sz="1400" spc="-5" dirty="0">
                <a:cs typeface="Calibri"/>
              </a:rPr>
              <a:t>mondo e </a:t>
            </a:r>
            <a:r>
              <a:rPr lang="it-IT" sz="1400" dirty="0">
                <a:cs typeface="Calibri"/>
              </a:rPr>
              <a:t>della </a:t>
            </a:r>
            <a:r>
              <a:rPr lang="it-IT" sz="1400" spc="-5" dirty="0">
                <a:cs typeface="Calibri"/>
              </a:rPr>
              <a:t>società </a:t>
            </a:r>
            <a:r>
              <a:rPr lang="it-IT" sz="1400" spc="-15" dirty="0">
                <a:cs typeface="Calibri"/>
              </a:rPr>
              <a:t>attraverso </a:t>
            </a:r>
            <a:r>
              <a:rPr lang="it-IT" sz="1400" spc="-10" dirty="0">
                <a:cs typeface="Calibri"/>
              </a:rPr>
              <a:t>un’esperienza </a:t>
            </a:r>
            <a:r>
              <a:rPr lang="it-IT" sz="1400" spc="-5" dirty="0">
                <a:cs typeface="Calibri"/>
              </a:rPr>
              <a:t>che accompagna la </a:t>
            </a:r>
            <a:r>
              <a:rPr lang="it-IT" sz="1400" spc="-10" dirty="0">
                <a:cs typeface="Calibri"/>
              </a:rPr>
              <a:t>protagonista verso </a:t>
            </a:r>
            <a:r>
              <a:rPr lang="it-IT" sz="1400" spc="-25" dirty="0">
                <a:cs typeface="Calibri"/>
              </a:rPr>
              <a:t>l’età </a:t>
            </a:r>
            <a:r>
              <a:rPr lang="it-IT" sz="1400" spc="-5" dirty="0">
                <a:cs typeface="Calibri"/>
              </a:rPr>
              <a:t>adulta. Questo tipo di </a:t>
            </a:r>
            <a:r>
              <a:rPr lang="it-IT" sz="1400" spc="-10" dirty="0">
                <a:cs typeface="Calibri"/>
              </a:rPr>
              <a:t>racconto </a:t>
            </a:r>
            <a:r>
              <a:rPr lang="it-IT" sz="1400" spc="-5" dirty="0">
                <a:cs typeface="Calibri"/>
              </a:rPr>
              <a:t>riporta  inevitabilmente alla </a:t>
            </a:r>
            <a:r>
              <a:rPr lang="it-IT" sz="1400" spc="-10" dirty="0">
                <a:cs typeface="Calibri"/>
              </a:rPr>
              <a:t>mente </a:t>
            </a:r>
            <a:r>
              <a:rPr lang="it-IT" sz="1400" spc="-5" dirty="0">
                <a:cs typeface="Calibri"/>
              </a:rPr>
              <a:t>i romanzi di formazione del </a:t>
            </a:r>
            <a:r>
              <a:rPr lang="it-IT" sz="1400" dirty="0">
                <a:cs typeface="Calibri"/>
              </a:rPr>
              <a:t>‘900. </a:t>
            </a:r>
            <a:r>
              <a:rPr lang="it-IT" sz="1400" spc="-5" dirty="0">
                <a:cs typeface="Calibri"/>
              </a:rPr>
              <a:t>I giovani </a:t>
            </a:r>
            <a:r>
              <a:rPr lang="it-IT" sz="1400" spc="-10" dirty="0">
                <a:cs typeface="Calibri"/>
              </a:rPr>
              <a:t>protagonisti </a:t>
            </a:r>
            <a:r>
              <a:rPr lang="it-IT" sz="1400" spc="-5" dirty="0">
                <a:cs typeface="Calibri"/>
              </a:rPr>
              <a:t>di </a:t>
            </a:r>
            <a:r>
              <a:rPr lang="it-IT" sz="1400" b="1" i="1" spc="-5" dirty="0" err="1">
                <a:cs typeface="Calibri"/>
              </a:rPr>
              <a:t>Sicilian</a:t>
            </a:r>
            <a:r>
              <a:rPr lang="it-IT" sz="1400" b="1" i="1" spc="-5" dirty="0">
                <a:cs typeface="Calibri"/>
              </a:rPr>
              <a:t> </a:t>
            </a:r>
            <a:r>
              <a:rPr lang="it-IT" sz="1400" b="1" i="1" spc="-10" dirty="0" err="1">
                <a:cs typeface="Calibri"/>
              </a:rPr>
              <a:t>Ghost</a:t>
            </a:r>
            <a:r>
              <a:rPr lang="it-IT" sz="1400" b="1" i="1" spc="-10" dirty="0">
                <a:cs typeface="Calibri"/>
              </a:rPr>
              <a:t> </a:t>
            </a:r>
            <a:r>
              <a:rPr lang="it-IT" sz="1400" b="1" i="1" spc="-5" dirty="0">
                <a:cs typeface="Calibri"/>
              </a:rPr>
              <a:t>Story </a:t>
            </a:r>
            <a:r>
              <a:rPr lang="it-IT" sz="1400" spc="-5" dirty="0">
                <a:cs typeface="Calibri"/>
              </a:rPr>
              <a:t>vengono coinvolti in </a:t>
            </a:r>
            <a:r>
              <a:rPr lang="it-IT" sz="1400" dirty="0">
                <a:cs typeface="Calibri"/>
              </a:rPr>
              <a:t>vicende </a:t>
            </a:r>
            <a:r>
              <a:rPr lang="it-IT" sz="1400" spc="-5" dirty="0">
                <a:cs typeface="Calibri"/>
              </a:rPr>
              <a:t>difficili da  </a:t>
            </a:r>
            <a:r>
              <a:rPr lang="it-IT" sz="1400" spc="-10" dirty="0">
                <a:cs typeface="Calibri"/>
              </a:rPr>
              <a:t>comprendere </a:t>
            </a:r>
            <a:r>
              <a:rPr lang="it-IT" sz="1400" spc="-5" dirty="0">
                <a:cs typeface="Calibri"/>
              </a:rPr>
              <a:t>e </a:t>
            </a:r>
            <a:r>
              <a:rPr lang="it-IT" sz="1400" spc="-10" dirty="0">
                <a:cs typeface="Calibri"/>
              </a:rPr>
              <a:t>dovranno interpretare </a:t>
            </a:r>
            <a:r>
              <a:rPr lang="it-IT" sz="1400" spc="-5" dirty="0">
                <a:cs typeface="Calibri"/>
              </a:rPr>
              <a:t>questi avvenimenti al fine di </a:t>
            </a:r>
            <a:r>
              <a:rPr lang="it-IT" sz="1400" spc="-10" dirty="0">
                <a:cs typeface="Calibri"/>
              </a:rPr>
              <a:t>ritrovare </a:t>
            </a:r>
            <a:r>
              <a:rPr lang="it-IT" sz="1400" spc="-5" dirty="0">
                <a:cs typeface="Calibri"/>
              </a:rPr>
              <a:t>un nuovo equilibrio e un nuovo modo di </a:t>
            </a:r>
            <a:r>
              <a:rPr lang="it-IT" sz="1400" spc="-10" dirty="0">
                <a:cs typeface="Calibri"/>
              </a:rPr>
              <a:t>stare </a:t>
            </a:r>
            <a:r>
              <a:rPr lang="it-IT" sz="1400" spc="-5" dirty="0">
                <a:cs typeface="Calibri"/>
              </a:rPr>
              <a:t>al mondo</a:t>
            </a:r>
            <a:r>
              <a:rPr lang="it-IT" sz="1400" spc="-5" dirty="0" smtClean="0">
                <a:cs typeface="Calibri"/>
              </a:rPr>
              <a:t>.</a:t>
            </a:r>
          </a:p>
          <a:p>
            <a:pPr algn="just"/>
            <a:endParaRPr lang="it-IT" sz="1400" spc="-5" dirty="0">
              <a:cs typeface="Calibri"/>
            </a:endParaRPr>
          </a:p>
          <a:p>
            <a:pPr algn="just"/>
            <a:r>
              <a:rPr lang="it-IT" sz="1400" dirty="0" smtClean="0">
                <a:cs typeface="Calibri"/>
              </a:rPr>
              <a:t>«La </a:t>
            </a:r>
            <a:r>
              <a:rPr lang="it-IT" sz="1400" dirty="0">
                <a:cs typeface="Calibri"/>
              </a:rPr>
              <a:t>storia risponde all’esigenza interiore di Luna di ritrovare e salvare Giuseppe. È un suo “sogno”. Man mano però che la storia procede, capiamo che non sempre siamo dentro la sua immaginazione. Luna è anche il “sogno” di Giuseppe. C’è una segreta comunicazione fra i due ragazzini, resa possibile dalla lettera d’amore che Luna ha dato a Giuseppe, una comunicazione che da inconsapevole si fa consapevole e permette il loro ricongiungimento. Un ricongiungimento che svela alla fine una dimensione altra che sopravanza i sogni, gl’incubi, la realtà di morte che li circonda, una dimensione grazie alla quale i due ragazzini salvano la propria umanità, la concretissima e indistruttibile realtà delle loro anime.  È nell’amore per Giuseppe che Luna salva la propria umanità. È nell’amore per Luna che Giuseppe, salvando la propria umanità, le salva la vita. Nel nostro film il fantasma di un ragazzino intrappolato nel buio delle nostre coscienze può finalmente sfondarle e liberarsi nel luminoso spazio della vita</a:t>
            </a:r>
            <a:r>
              <a:rPr lang="it-IT" sz="1400" dirty="0" smtClean="0">
                <a:cs typeface="Calibri"/>
              </a:rPr>
              <a:t>.» </a:t>
            </a:r>
          </a:p>
          <a:p>
            <a:pPr algn="just"/>
            <a:endParaRPr lang="it-IT" dirty="0">
              <a:cs typeface="Calibri"/>
            </a:endParaRPr>
          </a:p>
          <a:p>
            <a:pPr algn="just"/>
            <a:r>
              <a:rPr lang="it-IT" sz="1400" dirty="0" smtClean="0">
                <a:cs typeface="Calibri"/>
              </a:rPr>
              <a:t>«Il </a:t>
            </a:r>
            <a:r>
              <a:rPr lang="it-IT" sz="1400" dirty="0">
                <a:cs typeface="Calibri"/>
              </a:rPr>
              <a:t>cuore del film sono Giuseppe e Luna, entrambi tredicenni e siciliani.  Abbiamo cominciato il casting a Palermo nell’ottobre del 2015, consapevoli del fatto che non sarebbe stato facile trovare due ragazzini che potessero dare vita a quell’intensità, a quella forza, a quella varietà di sentimenti e situazioni che attraversano il copione: dal gioco d’amore innocente dell’inizio, al dolore, allo smarrimento, alla solitudine dentro cui la storia costringe i due giovanissimi protagonisti. Per questo motivo abbiamo deciso di essere coinvolti in prima persona nel casting. Abbiamo collaborato con Maurilio Mangano, compagno di strada anche per il nostro primissimo film, il cortometraggio Rita. In quel caso cercavamo una bambina non vedente siciliana e la ricerca si era conclusa con l’incontro con la meravigliosa Marta Palermo. Essere coinvolti nel casting in prima persona ha significato vedere ogni faccia, sentire ogni voce, visitare ogni scuola, ogni centro sportivo, conoscere i ragazzi, incontrare i loro insegnanti, i genitori, gli amici. E non accontentarci mai, sino a quando non avessimo “incontrato e riconosciuto” Giuseppe e Luna. Abbiamo allargato da subito la ricerca anche agli altri ragazzi coprotagonisti del film: l’amica di Luna, Loredana; il fidanzato di Loredana, Calogero; il cugino di Calogero, Nino; il bulletto della scuola, Mariano.  Sei ragazzi da trovare.  Un casting che è stato un censimento, un lungo ed emozionante viaggio di ben nove mesi nelle scuole di Palermo e provincia, fino a quando un giorno ci siamo detti “li abbiamo trovati tutti, possiamo iniziare il </a:t>
            </a:r>
            <a:r>
              <a:rPr lang="it-IT" sz="1400">
                <a:cs typeface="Calibri"/>
              </a:rPr>
              <a:t>film</a:t>
            </a:r>
            <a:r>
              <a:rPr lang="it-IT" sz="1400" smtClean="0">
                <a:cs typeface="Calibri"/>
              </a:rPr>
              <a:t>”»</a:t>
            </a:r>
            <a:endParaRPr lang="it-IT" sz="1400" dirty="0" smtClean="0">
              <a:cs typeface="Calibri"/>
            </a:endParaRPr>
          </a:p>
          <a:p>
            <a:pPr algn="r"/>
            <a:r>
              <a:rPr lang="it-IT" sz="1400" dirty="0">
                <a:cs typeface="Calibri"/>
              </a:rPr>
              <a:t>Fabio </a:t>
            </a:r>
            <a:r>
              <a:rPr lang="it-IT" sz="1400" dirty="0" err="1">
                <a:cs typeface="Calibri"/>
              </a:rPr>
              <a:t>Grassadonia</a:t>
            </a:r>
            <a:r>
              <a:rPr lang="it-IT" sz="1400" dirty="0">
                <a:cs typeface="Calibri"/>
              </a:rPr>
              <a:t> e Antonio Piazza</a:t>
            </a:r>
          </a:p>
          <a:p>
            <a:pPr marR="6350" algn="r">
              <a:lnSpc>
                <a:spcPct val="100000"/>
              </a:lnSpc>
            </a:pPr>
            <a:endParaRPr lang="it-IT" i="1" spc="-5" dirty="0" smtClean="0">
              <a:cs typeface="Calibri"/>
            </a:endParaRPr>
          </a:p>
          <a:p>
            <a:pPr marR="6350" algn="r">
              <a:lnSpc>
                <a:spcPct val="100000"/>
              </a:lnSpc>
            </a:pPr>
            <a:r>
              <a:rPr lang="it-IT" sz="1600" i="1" spc="-5" dirty="0" smtClean="0">
                <a:cs typeface="Calibri"/>
              </a:rPr>
              <a:t>"</a:t>
            </a:r>
            <a:r>
              <a:rPr lang="it-IT" sz="1600" i="1" spc="-5" dirty="0">
                <a:cs typeface="Calibri"/>
              </a:rPr>
              <a:t>L'uso </a:t>
            </a:r>
            <a:r>
              <a:rPr lang="it-IT" sz="1600" i="1" dirty="0">
                <a:cs typeface="Calibri"/>
              </a:rPr>
              <a:t>del genere per </a:t>
            </a:r>
            <a:r>
              <a:rPr lang="it-IT" sz="1600" i="1" spc="-5" dirty="0">
                <a:cs typeface="Calibri"/>
              </a:rPr>
              <a:t>noi </a:t>
            </a:r>
            <a:r>
              <a:rPr lang="it-IT" sz="1600" i="1" dirty="0">
                <a:cs typeface="Calibri"/>
              </a:rPr>
              <a:t>è </a:t>
            </a:r>
            <a:r>
              <a:rPr lang="it-IT" sz="1600" i="1" spc="-5" dirty="0">
                <a:cs typeface="Calibri"/>
              </a:rPr>
              <a:t>un </a:t>
            </a:r>
            <a:r>
              <a:rPr lang="it-IT" sz="1600" i="1" dirty="0">
                <a:cs typeface="Calibri"/>
              </a:rPr>
              <a:t>atto </a:t>
            </a:r>
            <a:r>
              <a:rPr lang="it-IT" sz="1600" i="1" spc="-5" dirty="0">
                <a:cs typeface="Calibri"/>
              </a:rPr>
              <a:t>politico </a:t>
            </a:r>
            <a:r>
              <a:rPr lang="it-IT" sz="1600" i="1" dirty="0">
                <a:cs typeface="Calibri"/>
              </a:rPr>
              <a:t>per </a:t>
            </a:r>
            <a:r>
              <a:rPr lang="it-IT" sz="1600" i="1" spc="-5" dirty="0">
                <a:cs typeface="Calibri"/>
              </a:rPr>
              <a:t>risvegliare </a:t>
            </a:r>
            <a:r>
              <a:rPr lang="it-IT" sz="1600" i="1" dirty="0">
                <a:cs typeface="Calibri"/>
              </a:rPr>
              <a:t>le</a:t>
            </a:r>
            <a:r>
              <a:rPr lang="it-IT" sz="1600" i="1" spc="-110" dirty="0">
                <a:cs typeface="Calibri"/>
              </a:rPr>
              <a:t> </a:t>
            </a:r>
            <a:r>
              <a:rPr lang="it-IT" sz="1600" i="1" spc="-5" dirty="0">
                <a:cs typeface="Calibri"/>
              </a:rPr>
              <a:t>coscienze"</a:t>
            </a:r>
            <a:endParaRPr lang="it-IT" sz="1600" dirty="0">
              <a:cs typeface="Calibri"/>
            </a:endParaRPr>
          </a:p>
          <a:p>
            <a:pPr marR="5080" algn="r">
              <a:lnSpc>
                <a:spcPct val="100000"/>
              </a:lnSpc>
            </a:pPr>
            <a:r>
              <a:rPr lang="it-IT" sz="1600" dirty="0">
                <a:cs typeface="Calibri"/>
              </a:rPr>
              <a:t>Antonio</a:t>
            </a:r>
            <a:r>
              <a:rPr lang="it-IT" sz="1600" spc="-105" dirty="0">
                <a:cs typeface="Calibri"/>
              </a:rPr>
              <a:t> </a:t>
            </a:r>
            <a:r>
              <a:rPr lang="it-IT" sz="1600" spc="-5" dirty="0">
                <a:cs typeface="Calibri"/>
              </a:rPr>
              <a:t>Piazza</a:t>
            </a:r>
            <a:endParaRPr lang="it-IT" sz="1600" dirty="0">
              <a:cs typeface="Calibri"/>
            </a:endParaRPr>
          </a:p>
          <a:p>
            <a:pPr algn="just"/>
            <a:endParaRPr lang="it-IT" dirty="0">
              <a:cs typeface="Calibri"/>
            </a:endParaRPr>
          </a:p>
          <a:p>
            <a:endParaRPr lang="it-IT" dirty="0"/>
          </a:p>
        </p:txBody>
      </p:sp>
    </p:spTree>
    <p:extLst>
      <p:ext uri="{BB962C8B-B14F-4D97-AF65-F5344CB8AC3E}">
        <p14:creationId xmlns:p14="http://schemas.microsoft.com/office/powerpoint/2010/main" val="3510687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575</TotalTime>
  <Words>2101</Words>
  <Application>Microsoft Office PowerPoint</Application>
  <PresentationFormat>Widescreen</PresentationFormat>
  <Paragraphs>73</Paragraphs>
  <Slides>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MS UI Gothic</vt:lpstr>
      <vt:lpstr>Calibri</vt:lpstr>
      <vt:lpstr>Calibri Light</vt:lpstr>
      <vt:lpstr>Times New Roman</vt:lpstr>
      <vt:lpstr>Office Theme</vt:lpstr>
      <vt:lpstr>SICILIAN GHOST STORY</vt:lpstr>
      <vt:lpstr>Informazioni sul film</vt:lpstr>
      <vt:lpstr>La stampa</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Injformazioni sul film</dc:title>
  <dc:creator>Federica Scarnati</dc:creator>
  <cp:lastModifiedBy>giustino finizio</cp:lastModifiedBy>
  <cp:revision>20</cp:revision>
  <dcterms:created xsi:type="dcterms:W3CDTF">2017-08-25T11:29:06Z</dcterms:created>
  <dcterms:modified xsi:type="dcterms:W3CDTF">2017-09-11T14:40:06Z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2017-08-01T00:00:00Z</vt:filetime>
  </property>
  <property fmtid="{D5CDD505-2E9C-101B-9397-08002B2CF9AE}" pid="3" name="Creator">
    <vt:lpwstr>Microsoft® PowerPoint® 2016</vt:lpwstr>
  </property>
  <property fmtid="{D5CDD505-2E9C-101B-9397-08002B2CF9AE}" pid="4" name="LastSaved">
    <vt:filetime>2017-08-25T00:00:00Z</vt:filetime>
  </property>
</Properties>
</file>